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349" r:id="rId6"/>
    <p:sldId id="373" r:id="rId7"/>
    <p:sldId id="360" r:id="rId8"/>
    <p:sldId id="361" r:id="rId9"/>
    <p:sldId id="319" r:id="rId10"/>
    <p:sldId id="334" r:id="rId11"/>
    <p:sldId id="372" r:id="rId12"/>
    <p:sldId id="351" r:id="rId13"/>
    <p:sldId id="352" r:id="rId14"/>
    <p:sldId id="336" r:id="rId15"/>
    <p:sldId id="363" r:id="rId16"/>
    <p:sldId id="364" r:id="rId17"/>
    <p:sldId id="354" r:id="rId18"/>
    <p:sldId id="356" r:id="rId19"/>
    <p:sldId id="340" r:id="rId20"/>
    <p:sldId id="355" r:id="rId21"/>
    <p:sldId id="374" r:id="rId22"/>
    <p:sldId id="367" r:id="rId23"/>
    <p:sldId id="357" r:id="rId24"/>
    <p:sldId id="368" r:id="rId25"/>
    <p:sldId id="359" r:id="rId26"/>
    <p:sldId id="369" r:id="rId27"/>
    <p:sldId id="358" r:id="rId28"/>
    <p:sldId id="370" r:id="rId29"/>
    <p:sldId id="371" r:id="rId30"/>
    <p:sldId id="296" r:id="rId31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656FCA0-5DD7-4C04-AB1C-F854BAC2737F}">
          <p14:sldIdLst>
            <p14:sldId id="256"/>
            <p14:sldId id="349"/>
            <p14:sldId id="373"/>
            <p14:sldId id="360"/>
            <p14:sldId id="361"/>
            <p14:sldId id="319"/>
            <p14:sldId id="334"/>
            <p14:sldId id="372"/>
            <p14:sldId id="351"/>
            <p14:sldId id="352"/>
            <p14:sldId id="336"/>
            <p14:sldId id="363"/>
            <p14:sldId id="364"/>
            <p14:sldId id="354"/>
            <p14:sldId id="356"/>
            <p14:sldId id="340"/>
            <p14:sldId id="355"/>
            <p14:sldId id="374"/>
            <p14:sldId id="367"/>
            <p14:sldId id="357"/>
            <p14:sldId id="368"/>
            <p14:sldId id="359"/>
            <p14:sldId id="369"/>
            <p14:sldId id="358"/>
            <p14:sldId id="370"/>
            <p14:sldId id="371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6" autoAdjust="0"/>
    <p:restoredTop sz="94660"/>
  </p:normalViewPr>
  <p:slideViewPr>
    <p:cSldViewPr>
      <p:cViewPr varScale="1">
        <p:scale>
          <a:sx n="91" d="100"/>
          <a:sy n="91" d="100"/>
        </p:scale>
        <p:origin x="91" y="10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Альтернатив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9100120" cy="2337048"/>
          </a:xfrm>
        </p:spPr>
        <p:txBody>
          <a:bodyPr rtlCol="0"/>
          <a:lstStyle/>
          <a:p>
            <a:pPr algn="ctr"/>
            <a:r>
              <a:rPr lang="be-BY" sz="6600" b="1" dirty="0"/>
              <a:t>Суровость и яркость искусства </a:t>
            </a:r>
            <a:r>
              <a:rPr lang="ru-RU" sz="6600" b="1" dirty="0"/>
              <a:t>Испании</a:t>
            </a:r>
            <a:endParaRPr lang="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5980" y="4876800"/>
            <a:ext cx="7776864" cy="990600"/>
          </a:xfrm>
        </p:spPr>
        <p:txBody>
          <a:bodyPr rtlCol="0">
            <a:normAutofit/>
          </a:bodyPr>
          <a:lstStyle/>
          <a:p>
            <a:pPr algn="ctr" rtl="0"/>
            <a:r>
              <a:rPr lang="ru" sz="4800" dirty="0" smtClean="0">
                <a:solidFill>
                  <a:srgbClr val="96B86B"/>
                </a:solidFill>
              </a:rPr>
              <a:t>Итоги Урока</a:t>
            </a:r>
            <a:endParaRPr lang="ru" sz="4800" dirty="0">
              <a:solidFill>
                <a:srgbClr val="96B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4824536"/>
          </a:xfrm>
        </p:spPr>
        <p:txBody>
          <a:bodyPr rtlCol="0"/>
          <a:lstStyle/>
          <a:p>
            <a:pPr algn="ctr"/>
            <a:r>
              <a:rPr lang="ru-RU" sz="6000" dirty="0" smtClean="0"/>
              <a:t> «</a:t>
            </a:r>
            <a:r>
              <a:rPr lang="ru-RU" sz="6000" dirty="0"/>
              <a:t>Святой апостол Иоанн Богослов</a:t>
            </a:r>
            <a:r>
              <a:rPr lang="ru-RU" sz="6000" dirty="0" smtClean="0"/>
              <a:t>»</a:t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>Эль Греко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2232"/>
          <a:stretch>
            <a:fillRect/>
          </a:stretch>
        </p:blipFill>
        <p:spPr>
          <a:xfrm>
            <a:off x="6094413" y="0"/>
            <a:ext cx="5486400" cy="6858000"/>
          </a:xfrm>
        </p:spPr>
      </p:pic>
    </p:spTree>
    <p:extLst>
      <p:ext uri="{BB962C8B-B14F-4D97-AF65-F5344CB8AC3E}">
        <p14:creationId xmlns:p14="http://schemas.microsoft.com/office/powerpoint/2010/main" val="252316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3852" y="1752600"/>
            <a:ext cx="9937104" cy="3476600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</a:pPr>
            <a:r>
              <a:rPr lang="ru-RU" sz="6000" b="1" dirty="0" smtClean="0"/>
              <a:t>Назовите особенности творческой манеры</a:t>
            </a:r>
            <a:br>
              <a:rPr lang="ru-RU" sz="6000" b="1" dirty="0" smtClean="0"/>
            </a:br>
            <a:r>
              <a:rPr lang="ru-RU" sz="6000" b="1" dirty="0" smtClean="0"/>
              <a:t> Эль Греко.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9836" y="233264"/>
            <a:ext cx="10873208" cy="5788024"/>
          </a:xfrm>
        </p:spPr>
        <p:txBody>
          <a:bodyPr>
            <a:normAutofit fontScale="90000"/>
          </a:bodyPr>
          <a:lstStyle/>
          <a:p>
            <a:pPr lvl="0"/>
            <a:r>
              <a:rPr lang="ru-RU" sz="6000" b="1" dirty="0" smtClean="0"/>
              <a:t>Вытянутые </a:t>
            </a:r>
            <a:r>
              <a:rPr lang="ru-RU" sz="6000" b="1" dirty="0"/>
              <a:t>тела, 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6000" b="1" dirty="0"/>
              <a:t>большие глаза, 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6000" b="1" dirty="0"/>
              <a:t>предгрозовой фон, 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6000" b="1" dirty="0"/>
              <a:t>лиловые, </a:t>
            </a:r>
            <a:r>
              <a:rPr lang="ru-RU" sz="6000" b="1" dirty="0" smtClean="0"/>
              <a:t>красные,</a:t>
            </a:r>
            <a:r>
              <a:rPr lang="ru-RU" sz="6000" b="1" dirty="0"/>
              <a:t> </a:t>
            </a:r>
            <a:r>
              <a:rPr lang="ru-RU" sz="6000" b="1" dirty="0" smtClean="0"/>
              <a:t>жемчужные оттенки.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4981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4320480"/>
          </a:xfrm>
        </p:spPr>
        <p:txBody>
          <a:bodyPr rtlCol="0"/>
          <a:lstStyle/>
          <a:p>
            <a:pPr algn="ctr"/>
            <a:r>
              <a:rPr lang="ru-RU" sz="6000" dirty="0" smtClean="0"/>
              <a:t>Как называется картина и кто её автор?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7245"/>
          <a:stretch>
            <a:fillRect/>
          </a:stretch>
        </p:blipFill>
        <p:spPr>
          <a:xfrm>
            <a:off x="6670675" y="0"/>
            <a:ext cx="4537075" cy="6858000"/>
          </a:xfrm>
        </p:spPr>
      </p:pic>
    </p:spTree>
    <p:extLst>
      <p:ext uri="{BB962C8B-B14F-4D97-AF65-F5344CB8AC3E}">
        <p14:creationId xmlns:p14="http://schemas.microsoft.com/office/powerpoint/2010/main" val="123220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48" y="620688"/>
            <a:ext cx="5472608" cy="4824536"/>
          </a:xfrm>
        </p:spPr>
        <p:txBody>
          <a:bodyPr rtlCol="0"/>
          <a:lstStyle/>
          <a:p>
            <a:pPr algn="ctr"/>
            <a:r>
              <a:rPr lang="ru-RU" sz="6000" dirty="0" smtClean="0"/>
              <a:t>«</a:t>
            </a:r>
            <a:r>
              <a:rPr lang="ru-RU" sz="6000" dirty="0" err="1" smtClean="0"/>
              <a:t>Хромоножка</a:t>
            </a:r>
            <a:r>
              <a:rPr lang="ru-RU" sz="6000" dirty="0" smtClean="0"/>
              <a:t>»</a:t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b="1" dirty="0" err="1"/>
              <a:t>Хусе́пе</a:t>
            </a:r>
            <a:r>
              <a:rPr lang="ru-RU" sz="6000" b="1" dirty="0"/>
              <a:t> </a:t>
            </a:r>
            <a:r>
              <a:rPr lang="ru-RU" sz="6000" b="1" dirty="0" err="1" smtClean="0"/>
              <a:t>Рибе́ра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2" b="5912"/>
          <a:stretch>
            <a:fillRect/>
          </a:stretch>
        </p:blipFill>
        <p:spPr>
          <a:xfrm>
            <a:off x="6670476" y="0"/>
            <a:ext cx="4464050" cy="6958013"/>
          </a:xfrm>
        </p:spPr>
      </p:pic>
    </p:spTree>
    <p:extLst>
      <p:ext uri="{BB962C8B-B14F-4D97-AF65-F5344CB8AC3E}">
        <p14:creationId xmlns:p14="http://schemas.microsoft.com/office/powerpoint/2010/main" val="296811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4320480"/>
          </a:xfrm>
        </p:spPr>
        <p:txBody>
          <a:bodyPr rtlCol="0"/>
          <a:lstStyle/>
          <a:p>
            <a:pPr algn="ctr"/>
            <a:r>
              <a:rPr lang="ru-RU" sz="6000" dirty="0" smtClean="0"/>
              <a:t>Вспомните название и автора этой картины.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3419"/>
          <a:stretch>
            <a:fillRect/>
          </a:stretch>
        </p:blipFill>
        <p:spPr>
          <a:xfrm>
            <a:off x="6094413" y="44450"/>
            <a:ext cx="5486400" cy="6769100"/>
          </a:xfrm>
        </p:spPr>
      </p:pic>
    </p:spTree>
    <p:extLst>
      <p:ext uri="{BB962C8B-B14F-4D97-AF65-F5344CB8AC3E}">
        <p14:creationId xmlns:p14="http://schemas.microsoft.com/office/powerpoint/2010/main" val="150852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4176464"/>
          </a:xfrm>
        </p:spPr>
        <p:txBody>
          <a:bodyPr rtlCol="0"/>
          <a:lstStyle/>
          <a:p>
            <a:pPr algn="ctr"/>
            <a:r>
              <a:rPr lang="ru-RU" sz="5400" b="1" dirty="0" smtClean="0"/>
              <a:t>«</a:t>
            </a:r>
            <a:r>
              <a:rPr lang="ru-RU" sz="5400" b="1" dirty="0" err="1" smtClean="0"/>
              <a:t>Менины</a:t>
            </a:r>
            <a:r>
              <a:rPr lang="ru-RU" sz="5400" b="1" dirty="0" smtClean="0"/>
              <a:t>»</a:t>
            </a:r>
            <a:br>
              <a:rPr lang="ru-RU" sz="5400" b="1" dirty="0" smtClean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 smtClean="0"/>
              <a:t>Диего </a:t>
            </a:r>
            <a:r>
              <a:rPr lang="ru-RU" sz="5400" b="1" dirty="0" err="1"/>
              <a:t>Вела́скес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1804" y="2492896"/>
            <a:ext cx="4267200" cy="1440160"/>
          </a:xfrm>
        </p:spPr>
        <p:txBody>
          <a:bodyPr rtlCol="0"/>
          <a:lstStyle/>
          <a:p>
            <a:pPr rtl="0"/>
            <a:endParaRPr lang="ru-RU" dirty="0" smtClean="0"/>
          </a:p>
          <a:p>
            <a:pPr rtl="0"/>
            <a:endParaRPr lang="ru-RU" dirty="0"/>
          </a:p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r="4023"/>
          <a:stretch>
            <a:fillRect/>
          </a:stretch>
        </p:blipFill>
        <p:spPr>
          <a:xfrm>
            <a:off x="6094413" y="0"/>
            <a:ext cx="5486400" cy="6858000"/>
          </a:xfrm>
        </p:spPr>
      </p:pic>
    </p:spTree>
    <p:extLst>
      <p:ext uri="{BB962C8B-B14F-4D97-AF65-F5344CB8AC3E}">
        <p14:creationId xmlns:p14="http://schemas.microsoft.com/office/powerpoint/2010/main" val="81856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1412776"/>
            <a:ext cx="5040560" cy="4184104"/>
          </a:xfrm>
        </p:spPr>
        <p:txBody>
          <a:bodyPr rtlCol="0"/>
          <a:lstStyle/>
          <a:p>
            <a:pPr algn="ctr"/>
            <a:r>
              <a:rPr lang="ru-RU" sz="6000" dirty="0" smtClean="0"/>
              <a:t>Кто автор картины и в каком жанре она написана?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" b="3105"/>
          <a:stretch>
            <a:fillRect/>
          </a:stretch>
        </p:blipFill>
        <p:spPr>
          <a:xfrm>
            <a:off x="5302250" y="1484313"/>
            <a:ext cx="6886575" cy="3673475"/>
          </a:xfrm>
        </p:spPr>
      </p:pic>
    </p:spTree>
    <p:extLst>
      <p:ext uri="{BB962C8B-B14F-4D97-AF65-F5344CB8AC3E}">
        <p14:creationId xmlns:p14="http://schemas.microsoft.com/office/powerpoint/2010/main" val="109894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4032448"/>
          </a:xfrm>
        </p:spPr>
        <p:txBody>
          <a:bodyPr rtlCol="0"/>
          <a:lstStyle/>
          <a:p>
            <a:pPr algn="ctr"/>
            <a:r>
              <a:rPr lang="ru-RU" sz="6000" dirty="0" smtClean="0"/>
              <a:t>Натюрморт.</a:t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5400" b="1" dirty="0"/>
              <a:t>Франсиско де </a:t>
            </a:r>
            <a:r>
              <a:rPr lang="ru-RU" sz="5400" b="1" dirty="0" err="1"/>
              <a:t>Сурбара́н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" b="3105"/>
          <a:stretch>
            <a:fillRect/>
          </a:stretch>
        </p:blipFill>
        <p:spPr>
          <a:xfrm>
            <a:off x="5302250" y="1484313"/>
            <a:ext cx="6886575" cy="3673475"/>
          </a:xfrm>
        </p:spPr>
      </p:pic>
    </p:spTree>
    <p:extLst>
      <p:ext uri="{BB962C8B-B14F-4D97-AF65-F5344CB8AC3E}">
        <p14:creationId xmlns:p14="http://schemas.microsoft.com/office/powerpoint/2010/main" val="356641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3852" y="1752600"/>
            <a:ext cx="9937104" cy="309634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</a:pPr>
            <a:r>
              <a:rPr lang="ru-RU" sz="6000" b="1" dirty="0" smtClean="0"/>
              <a:t>Кто из художников был </a:t>
            </a:r>
            <a:r>
              <a:rPr lang="ru-RU" sz="6000" b="1" dirty="0"/>
              <a:t>придворным живописцем короля Филиппа </a:t>
            </a:r>
            <a:r>
              <a:rPr lang="en-US" sz="6000" b="1" dirty="0" smtClean="0"/>
              <a:t>IV</a:t>
            </a:r>
            <a:r>
              <a:rPr lang="ru-RU" sz="6000" b="1" dirty="0" smtClean="0"/>
              <a:t>?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44276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916832"/>
            <a:ext cx="9937104" cy="4248472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</a:pPr>
            <a:r>
              <a:rPr lang="ru-RU" sz="6700" b="1" dirty="0" smtClean="0"/>
              <a:t>Какое главное отличие испанской архитектуры, построенной в стиле барокко?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65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3456384"/>
          </a:xfrm>
        </p:spPr>
        <p:txBody>
          <a:bodyPr rtlCol="0"/>
          <a:lstStyle/>
          <a:p>
            <a:pPr algn="ctr"/>
            <a:r>
              <a:rPr lang="ru-RU" sz="6000" b="1" dirty="0"/>
              <a:t>Диего </a:t>
            </a:r>
            <a:r>
              <a:rPr lang="ru-RU" sz="6000" b="1" dirty="0" err="1"/>
              <a:t>Вела́скес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r="880"/>
          <a:stretch>
            <a:fillRect/>
          </a:stretch>
        </p:blipFill>
        <p:spPr>
          <a:xfrm>
            <a:off x="6094413" y="0"/>
            <a:ext cx="5486400" cy="6858000"/>
          </a:xfrm>
        </p:spPr>
      </p:pic>
    </p:spTree>
    <p:extLst>
      <p:ext uri="{BB962C8B-B14F-4D97-AF65-F5344CB8AC3E}">
        <p14:creationId xmlns:p14="http://schemas.microsoft.com/office/powerpoint/2010/main" val="146940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3852" y="1752600"/>
            <a:ext cx="9937104" cy="309634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</a:pPr>
            <a:r>
              <a:rPr lang="ru-RU" sz="6000" b="1" dirty="0" smtClean="0"/>
              <a:t>Как звали известного испанского драматурга </a:t>
            </a:r>
            <a:br>
              <a:rPr lang="ru-RU" sz="6000" b="1" dirty="0" smtClean="0"/>
            </a:br>
            <a:r>
              <a:rPr lang="en-US" sz="6000" b="1" dirty="0" smtClean="0"/>
              <a:t>XVII </a:t>
            </a:r>
            <a:r>
              <a:rPr lang="ru-RU" sz="6000" b="1" dirty="0" smtClean="0"/>
              <a:t>века?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52085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3744416"/>
          </a:xfrm>
        </p:spPr>
        <p:txBody>
          <a:bodyPr rtlCol="0"/>
          <a:lstStyle/>
          <a:p>
            <a:pPr algn="ctr"/>
            <a:r>
              <a:rPr lang="ru-RU" sz="6000" dirty="0" err="1"/>
              <a:t>Ло́пе</a:t>
            </a:r>
            <a:r>
              <a:rPr lang="ru-RU" sz="6000" dirty="0"/>
              <a:t> де </a:t>
            </a:r>
            <a:r>
              <a:rPr lang="ru-RU" sz="6000" dirty="0" err="1"/>
              <a:t>Ве́га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" b="1310"/>
          <a:stretch>
            <a:fillRect/>
          </a:stretch>
        </p:blipFill>
        <p:spPr>
          <a:xfrm>
            <a:off x="6094413" y="0"/>
            <a:ext cx="5486400" cy="6858000"/>
          </a:xfrm>
        </p:spPr>
      </p:pic>
    </p:spTree>
    <p:extLst>
      <p:ext uri="{BB962C8B-B14F-4D97-AF65-F5344CB8AC3E}">
        <p14:creationId xmlns:p14="http://schemas.microsoft.com/office/powerpoint/2010/main" val="79382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3852" y="1752600"/>
            <a:ext cx="9937104" cy="3096344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ru-RU" sz="6000" b="1" dirty="0" smtClean="0"/>
              <a:t>Как называли комедии </a:t>
            </a:r>
            <a:r>
              <a:rPr lang="ru-RU" sz="6000" b="1" dirty="0" err="1"/>
              <a:t>Ло́пе</a:t>
            </a:r>
            <a:r>
              <a:rPr lang="ru-RU" sz="6000" b="1" dirty="0"/>
              <a:t> де </a:t>
            </a:r>
            <a:r>
              <a:rPr lang="ru-RU" sz="6000" b="1" dirty="0" err="1"/>
              <a:t>Ве́га</a:t>
            </a:r>
            <a:r>
              <a:rPr lang="ru-RU" sz="6000" b="1" dirty="0" smtClean="0"/>
              <a:t>?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23516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4392488" cy="4320480"/>
          </a:xfrm>
        </p:spPr>
        <p:txBody>
          <a:bodyPr rtlCol="0"/>
          <a:lstStyle/>
          <a:p>
            <a:pPr algn="ctr"/>
            <a:r>
              <a:rPr lang="ru-RU" sz="6000" dirty="0"/>
              <a:t>Комедии «плаща и шпаги»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r="1851"/>
          <a:stretch>
            <a:fillRect/>
          </a:stretch>
        </p:blipFill>
        <p:spPr>
          <a:xfrm>
            <a:off x="5040313" y="1341438"/>
            <a:ext cx="7148512" cy="3816350"/>
          </a:xfrm>
        </p:spPr>
      </p:pic>
    </p:spTree>
    <p:extLst>
      <p:ext uri="{BB962C8B-B14F-4D97-AF65-F5344CB8AC3E}">
        <p14:creationId xmlns:p14="http://schemas.microsoft.com/office/powerpoint/2010/main" val="57712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3852" y="1752600"/>
            <a:ext cx="9937104" cy="3908648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</a:pPr>
            <a:r>
              <a:rPr lang="ru-RU" sz="6000" b="1" dirty="0" smtClean="0"/>
              <a:t>Кадры из какого фильма, снятого по одноименной </a:t>
            </a:r>
            <a:r>
              <a:rPr lang="ru-RU" sz="6000" b="1" dirty="0"/>
              <a:t>комедии </a:t>
            </a:r>
            <a:r>
              <a:rPr lang="ru-RU" sz="6000" b="1" dirty="0" err="1"/>
              <a:t>Ло́пе</a:t>
            </a:r>
            <a:r>
              <a:rPr lang="ru-RU" sz="6000" b="1" dirty="0"/>
              <a:t> де </a:t>
            </a:r>
            <a:r>
              <a:rPr lang="ru-RU" sz="6000" b="1" dirty="0" err="1" smtClean="0"/>
              <a:t>Ве́га</a:t>
            </a:r>
            <a:r>
              <a:rPr lang="ru-RU" sz="6000" b="1" dirty="0" smtClean="0"/>
              <a:t>, были на предыдущем слайде?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4228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3960440" cy="4320480"/>
          </a:xfrm>
        </p:spPr>
        <p:txBody>
          <a:bodyPr rtlCol="0"/>
          <a:lstStyle/>
          <a:p>
            <a:pPr algn="ctr"/>
            <a:r>
              <a:rPr lang="ru-RU" sz="6000" smtClean="0"/>
              <a:t>«Собака </a:t>
            </a:r>
            <a:br>
              <a:rPr lang="ru-RU" sz="6000" smtClean="0"/>
            </a:br>
            <a:r>
              <a:rPr lang="ru-RU" sz="6000"/>
              <a:t/>
            </a:r>
            <a:br>
              <a:rPr lang="ru-RU" sz="6000"/>
            </a:br>
            <a:r>
              <a:rPr lang="ru-RU" sz="6000" smtClean="0"/>
              <a:t>на сене»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" r="1985"/>
          <a:stretch>
            <a:fillRect/>
          </a:stretch>
        </p:blipFill>
        <p:spPr>
          <a:xfrm>
            <a:off x="4914900" y="1557338"/>
            <a:ext cx="7273925" cy="3894137"/>
          </a:xfrm>
        </p:spPr>
      </p:pic>
    </p:spTree>
    <p:extLst>
      <p:ext uri="{BB962C8B-B14F-4D97-AF65-F5344CB8AC3E}">
        <p14:creationId xmlns:p14="http://schemas.microsoft.com/office/powerpoint/2010/main" val="334881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1472952"/>
          </a:xfrm>
        </p:spPr>
        <p:txBody>
          <a:bodyPr rtlCol="0"/>
          <a:lstStyle/>
          <a:p>
            <a:pPr algn="ctr" rtl="0"/>
            <a:r>
              <a:rPr lang="ru-RU" sz="8800" dirty="0" smtClean="0"/>
              <a:t>МОЛОДЦЫ</a:t>
            </a:r>
            <a:r>
              <a:rPr lang="ru" sz="8800" dirty="0" smtClean="0"/>
              <a:t>!</a:t>
            </a:r>
            <a:endParaRPr lang="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5980" y="3933056"/>
            <a:ext cx="7776864" cy="1934344"/>
          </a:xfrm>
        </p:spPr>
        <p:txBody>
          <a:bodyPr rtlCol="0">
            <a:noAutofit/>
          </a:bodyPr>
          <a:lstStyle/>
          <a:p>
            <a:pPr algn="ctr" rtl="0"/>
            <a:r>
              <a:rPr lang="ru" sz="6000" dirty="0" smtClean="0">
                <a:solidFill>
                  <a:srgbClr val="96B86B"/>
                </a:solidFill>
              </a:rPr>
              <a:t>Спасибо за участие!</a:t>
            </a:r>
            <a:endParaRPr lang="ru" sz="6000" dirty="0">
              <a:solidFill>
                <a:srgbClr val="96B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1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484784"/>
            <a:ext cx="9937104" cy="3744416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ru-RU" dirty="0" smtClean="0"/>
              <a:t>Орнаментальность – </a:t>
            </a:r>
            <a:br>
              <a:rPr lang="ru-RU" dirty="0" smtClean="0"/>
            </a:br>
            <a:r>
              <a:rPr lang="ru-RU" dirty="0"/>
              <a:t> пышность, узорность, вычурность, </a:t>
            </a:r>
            <a:r>
              <a:rPr lang="ru-RU" dirty="0" smtClean="0"/>
              <a:t>украшательство.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3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1700808"/>
            <a:ext cx="5328592" cy="4320480"/>
          </a:xfrm>
        </p:spPr>
        <p:txBody>
          <a:bodyPr rtlCol="0"/>
          <a:lstStyle/>
          <a:p>
            <a:pPr algn="ctr">
              <a:lnSpc>
                <a:spcPct val="100000"/>
              </a:lnSpc>
            </a:pPr>
            <a:r>
              <a:rPr lang="ru-RU" sz="6000" dirty="0" smtClean="0"/>
              <a:t>Как называется этот испанский собор?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r="13134"/>
          <a:stretch>
            <a:fillRect/>
          </a:stretch>
        </p:blipFill>
        <p:spPr>
          <a:xfrm>
            <a:off x="5446713" y="685800"/>
            <a:ext cx="6742112" cy="5486400"/>
          </a:xfrm>
        </p:spPr>
      </p:pic>
    </p:spTree>
    <p:extLst>
      <p:ext uri="{BB962C8B-B14F-4D97-AF65-F5344CB8AC3E}">
        <p14:creationId xmlns:p14="http://schemas.microsoft.com/office/powerpoint/2010/main" val="272882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48" y="980728"/>
            <a:ext cx="5544616" cy="5400600"/>
          </a:xfrm>
        </p:spPr>
        <p:txBody>
          <a:bodyPr rtlCol="0"/>
          <a:lstStyle/>
          <a:p>
            <a:pPr algn="ctr">
              <a:lnSpc>
                <a:spcPct val="150000"/>
              </a:lnSpc>
            </a:pPr>
            <a:r>
              <a:rPr lang="ru-RU" sz="4400" dirty="0"/>
              <a:t>Собор Святого Иакова в Сантьяго-де-</a:t>
            </a:r>
            <a:r>
              <a:rPr lang="ru-RU" sz="4400" dirty="0" err="1"/>
              <a:t>Компостела</a:t>
            </a:r>
            <a:r>
              <a:rPr lang="ru-RU" sz="4400" dirty="0"/>
              <a:t>.</a:t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Чем он знаменит?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4" r="12734"/>
          <a:stretch>
            <a:fillRect/>
          </a:stretch>
        </p:blipFill>
        <p:spPr>
          <a:xfrm>
            <a:off x="5518348" y="685800"/>
            <a:ext cx="6670477" cy="5486400"/>
          </a:xfrm>
        </p:spPr>
      </p:pic>
    </p:spTree>
    <p:extLst>
      <p:ext uri="{BB962C8B-B14F-4D97-AF65-F5344CB8AC3E}">
        <p14:creationId xmlns:p14="http://schemas.microsoft.com/office/powerpoint/2010/main" val="45200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916832"/>
            <a:ext cx="9937104" cy="3096344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ru-RU" sz="5400" b="1" dirty="0"/>
              <a:t>Третий храм по значению для </a:t>
            </a:r>
            <a:r>
              <a:rPr lang="ru-RU" sz="5400" b="1" dirty="0" smtClean="0"/>
              <a:t>христиан (в </a:t>
            </a:r>
            <a:r>
              <a:rPr lang="en-US" sz="5400" b="1" dirty="0" smtClean="0"/>
              <a:t>XVII </a:t>
            </a:r>
            <a:r>
              <a:rPr lang="ru-RU" sz="5400" b="1" dirty="0" smtClean="0"/>
              <a:t>веке).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247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916832"/>
            <a:ext cx="9937104" cy="2952328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</a:pPr>
            <a:r>
              <a:rPr lang="ru-RU" sz="6600" b="1" dirty="0" smtClean="0"/>
              <a:t>С кем из испанских живописцев мы познакомились на уроке?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04355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1916832"/>
            <a:ext cx="9937104" cy="3888432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</a:pPr>
            <a:r>
              <a:rPr lang="ru-RU" sz="6600" b="1" dirty="0"/>
              <a:t>Эль </a:t>
            </a:r>
            <a:r>
              <a:rPr lang="ru-RU" sz="6600" b="1" dirty="0" err="1" smtClean="0"/>
              <a:t>Гре́ко</a:t>
            </a:r>
            <a:r>
              <a:rPr lang="ru-RU" sz="6600" b="1" dirty="0" smtClean="0"/>
              <a:t>,</a:t>
            </a:r>
            <a:br>
              <a:rPr lang="ru-RU" sz="6600" b="1" dirty="0" smtClean="0"/>
            </a:br>
            <a:r>
              <a:rPr lang="ru-RU" sz="6600" b="1" dirty="0" err="1"/>
              <a:t>Хусе́пе</a:t>
            </a:r>
            <a:r>
              <a:rPr lang="ru-RU" sz="6600" b="1" dirty="0"/>
              <a:t> </a:t>
            </a:r>
            <a:r>
              <a:rPr lang="ru-RU" sz="6600" b="1" dirty="0" err="1" smtClean="0"/>
              <a:t>Рибе́ра</a:t>
            </a:r>
            <a:r>
              <a:rPr lang="ru-RU" sz="6600" b="1" dirty="0" smtClean="0"/>
              <a:t>,</a:t>
            </a:r>
            <a:br>
              <a:rPr lang="ru-RU" sz="6600" b="1" dirty="0" smtClean="0"/>
            </a:br>
            <a:r>
              <a:rPr lang="ru-RU" sz="6600" b="1" dirty="0"/>
              <a:t>Франсиско де </a:t>
            </a:r>
            <a:r>
              <a:rPr lang="ru-RU" sz="6600" b="1" dirty="0" err="1" smtClean="0"/>
              <a:t>Сурбара́н</a:t>
            </a:r>
            <a:r>
              <a:rPr lang="ru-RU" sz="6600" b="1" dirty="0" smtClean="0"/>
              <a:t>,</a:t>
            </a:r>
            <a:br>
              <a:rPr lang="ru-RU" sz="6600" b="1" dirty="0" smtClean="0"/>
            </a:br>
            <a:r>
              <a:rPr lang="ru-RU" sz="6600" b="1" dirty="0"/>
              <a:t>Диего </a:t>
            </a:r>
            <a:r>
              <a:rPr lang="ru-RU" sz="6600" b="1" dirty="0" err="1" smtClean="0"/>
              <a:t>Вела́скес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37738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620688"/>
            <a:ext cx="5040560" cy="4320480"/>
          </a:xfrm>
        </p:spPr>
        <p:txBody>
          <a:bodyPr rtlCol="0"/>
          <a:lstStyle/>
          <a:p>
            <a:pPr algn="ctr"/>
            <a:r>
              <a:rPr lang="ru-RU" sz="6000" dirty="0" smtClean="0"/>
              <a:t>Как называется работа и кто её автор?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444" y="4149080"/>
            <a:ext cx="4267200" cy="1447800"/>
          </a:xfr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b="2000"/>
          <a:stretch>
            <a:fillRect/>
          </a:stretch>
        </p:blipFill>
        <p:spPr>
          <a:xfrm>
            <a:off x="6094413" y="-33338"/>
            <a:ext cx="5486400" cy="6891338"/>
          </a:xfrm>
        </p:spPr>
      </p:pic>
    </p:spTree>
    <p:extLst>
      <p:ext uri="{BB962C8B-B14F-4D97-AF65-F5344CB8AC3E}">
        <p14:creationId xmlns:p14="http://schemas.microsoft.com/office/powerpoint/2010/main" val="46716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 дерева 16 х 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716_TF02801115" id="{CF60D1E3-8455-48F0-89F3-AB9F4607186E}" vid="{583FBC2F-3DFE-45F3-9FD2-0C052D3F6C88}"/>
    </a:ext>
  </a:extLst>
</a:theme>
</file>

<file path=ppt/theme/theme2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текстурой дерева (широкоэкранный формат)</Template>
  <TotalTime>378</TotalTime>
  <Words>170</Words>
  <Application>Microsoft Office PowerPoint</Application>
  <PresentationFormat>Произвольный</PresentationFormat>
  <Paragraphs>30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Century</vt:lpstr>
      <vt:lpstr>Текстура дерева 16 х 9</vt:lpstr>
      <vt:lpstr>Суровость и яркость искусства Испании</vt:lpstr>
      <vt:lpstr>Какое главное отличие испанской архитектуры, построенной в стиле барокко?</vt:lpstr>
      <vt:lpstr>Орнаментальность –   пышность, узорность, вычурность, украшательство.</vt:lpstr>
      <vt:lpstr>Как называется этот испанский собор?</vt:lpstr>
      <vt:lpstr>Собор Святого Иакова в Сантьяго-де-Компостела.  Чем он знаменит?</vt:lpstr>
      <vt:lpstr>Третий храм по значению для христиан (в XVII веке).</vt:lpstr>
      <vt:lpstr>С кем из испанских живописцев мы познакомились на уроке?</vt:lpstr>
      <vt:lpstr>Эль Гре́ко, Хусе́пе Рибе́ра, Франсиско де Сурбара́н, Диего Вела́скес</vt:lpstr>
      <vt:lpstr>Как называется работа и кто её автор?</vt:lpstr>
      <vt:lpstr> «Святой апостол Иоанн Богослов»  Эль Греко</vt:lpstr>
      <vt:lpstr>Назовите особенности творческой манеры  Эль Греко.</vt:lpstr>
      <vt:lpstr>Вытянутые тела,   большие глаза,   предгрозовой фон,   лиловые, красные, жемчужные оттенки.</vt:lpstr>
      <vt:lpstr>Как называется картина и кто её автор?</vt:lpstr>
      <vt:lpstr>«Хромоножка»  Хусе́пе Рибе́ра</vt:lpstr>
      <vt:lpstr>Вспомните название и автора этой картины.</vt:lpstr>
      <vt:lpstr>«Менины»  Диего Вела́скес</vt:lpstr>
      <vt:lpstr>Кто автор картины и в каком жанре она написана?</vt:lpstr>
      <vt:lpstr>Натюрморт.  Франсиско де Сурбара́н</vt:lpstr>
      <vt:lpstr>Кто из художников был придворным живописцем короля Филиппа IV?</vt:lpstr>
      <vt:lpstr>Диего Вела́скес</vt:lpstr>
      <vt:lpstr>Как звали известного испанского драматурга  XVII века?</vt:lpstr>
      <vt:lpstr>Ло́пе де Ве́га</vt:lpstr>
      <vt:lpstr>Как называли комедии Ло́пе де Ве́га?</vt:lpstr>
      <vt:lpstr>Комедии «плаща и шпаги»</vt:lpstr>
      <vt:lpstr>Кадры из какого фильма, снятого по одноименной комедии Ло́пе де Ве́га, были на предыдущем слайде?</vt:lpstr>
      <vt:lpstr>«Собака   на сене»</vt:lpstr>
      <vt:lpstr>МОЛОДЦЫ!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Правда и красота в искусстве Нидерландов</dc:title>
  <dc:creator>Lenovo</dc:creator>
  <cp:lastModifiedBy>Lenovo</cp:lastModifiedBy>
  <cp:revision>47</cp:revision>
  <dcterms:created xsi:type="dcterms:W3CDTF">2021-03-14T01:31:20Z</dcterms:created>
  <dcterms:modified xsi:type="dcterms:W3CDTF">2021-03-30T23:11:25Z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