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86" r:id="rId6"/>
    <p:sldId id="287" r:id="rId7"/>
    <p:sldId id="266" r:id="rId8"/>
    <p:sldId id="257" r:id="rId9"/>
    <p:sldId id="285" r:id="rId10"/>
    <p:sldId id="284" r:id="rId11"/>
    <p:sldId id="278" r:id="rId12"/>
    <p:sldId id="300" r:id="rId13"/>
    <p:sldId id="299" r:id="rId14"/>
    <p:sldId id="298" r:id="rId15"/>
    <p:sldId id="301" r:id="rId16"/>
    <p:sldId id="302" r:id="rId17"/>
    <p:sldId id="303" r:id="rId18"/>
    <p:sldId id="306" r:id="rId19"/>
    <p:sldId id="305" r:id="rId20"/>
    <p:sldId id="304" r:id="rId21"/>
    <p:sldId id="307" r:id="rId22"/>
    <p:sldId id="296" r:id="rId23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>
      <p:cViewPr varScale="1">
        <p:scale>
          <a:sx n="91" d="100"/>
          <a:sy n="91" d="100"/>
        </p:scale>
        <p:origin x="86" y="10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9100120" cy="2337048"/>
          </a:xfrm>
        </p:spPr>
        <p:txBody>
          <a:bodyPr rtlCol="0"/>
          <a:lstStyle/>
          <a:p>
            <a:pPr algn="ctr"/>
            <a:r>
              <a:rPr lang="ru-RU" sz="6600" dirty="0"/>
              <a:t>«Каменная летопись» 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Средних </a:t>
            </a:r>
            <a:r>
              <a:rPr lang="ru-RU" sz="6600" dirty="0"/>
              <a:t>веков</a:t>
            </a:r>
            <a:endParaRPr lang="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980" y="4876800"/>
            <a:ext cx="7776864" cy="990600"/>
          </a:xfrm>
        </p:spPr>
        <p:txBody>
          <a:bodyPr rtlCol="0">
            <a:normAutofit/>
          </a:bodyPr>
          <a:lstStyle/>
          <a:p>
            <a:pPr algn="ctr" rtl="0"/>
            <a:r>
              <a:rPr lang="ru" sz="4800" dirty="0" smtClean="0">
                <a:solidFill>
                  <a:srgbClr val="96B86B"/>
                </a:solidFill>
              </a:rPr>
              <a:t>Итоги Урока</a:t>
            </a:r>
            <a:endParaRPr lang="ru" sz="4800" dirty="0">
              <a:solidFill>
                <a:srgbClr val="96B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1628800"/>
            <a:ext cx="10369152" cy="2448272"/>
          </a:xfrm>
        </p:spPr>
        <p:txBody>
          <a:bodyPr rtlCol="0">
            <a:normAutofit/>
          </a:bodyPr>
          <a:lstStyle/>
          <a:p>
            <a:pPr algn="ctr"/>
            <a:r>
              <a:rPr lang="ru-RU" sz="6000" dirty="0"/>
              <a:t>Определите, в каком стиле </a:t>
            </a:r>
            <a:r>
              <a:rPr lang="ru-RU" sz="6000" dirty="0" smtClean="0"/>
              <a:t>построены здания.</a:t>
            </a:r>
            <a:endParaRPr lang="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9876" y="2492896"/>
            <a:ext cx="7543800" cy="1066800"/>
          </a:xfrm>
        </p:spPr>
        <p:txBody>
          <a:bodyPr rtlCol="0">
            <a:normAutofit/>
          </a:bodyPr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5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1268760"/>
            <a:ext cx="4267200" cy="2952328"/>
          </a:xfrm>
        </p:spPr>
        <p:txBody>
          <a:bodyPr rtlCol="0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6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79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1268760"/>
            <a:ext cx="4267200" cy="2952328"/>
          </a:xfrm>
        </p:spPr>
        <p:txBody>
          <a:bodyPr rtlCol="0"/>
          <a:lstStyle/>
          <a:p>
            <a:pPr algn="ctr"/>
            <a:r>
              <a:rPr lang="ru-RU" dirty="0" smtClean="0"/>
              <a:t>РОМАНСКИЙ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СТИЛЬ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6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289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1268760"/>
            <a:ext cx="4267200" cy="2952328"/>
          </a:xfrm>
        </p:spPr>
        <p:txBody>
          <a:bodyPr rtlCol="0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2" r="18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423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1268760"/>
            <a:ext cx="4267200" cy="2952328"/>
          </a:xfrm>
        </p:spPr>
        <p:txBody>
          <a:bodyPr rtlCol="0"/>
          <a:lstStyle/>
          <a:p>
            <a:pPr algn="ctr"/>
            <a:r>
              <a:rPr lang="ru-RU" dirty="0" smtClean="0"/>
              <a:t>ГОТИЧЕСКИЙ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СТИЛЬ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2" r="18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430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1268760"/>
            <a:ext cx="4267200" cy="2952328"/>
          </a:xfrm>
        </p:spPr>
        <p:txBody>
          <a:bodyPr rtlCol="0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9" b="8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650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1268760"/>
            <a:ext cx="4267200" cy="2952328"/>
          </a:xfrm>
        </p:spPr>
        <p:txBody>
          <a:bodyPr rtlCol="0"/>
          <a:lstStyle/>
          <a:p>
            <a:pPr algn="ctr"/>
            <a:r>
              <a:rPr lang="ru-RU" dirty="0"/>
              <a:t>ГОТИЧЕСКИЙ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СТИЛЬ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9" b="8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062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1268760"/>
            <a:ext cx="4267200" cy="2952328"/>
          </a:xfrm>
        </p:spPr>
        <p:txBody>
          <a:bodyPr rtlCol="0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7" r="10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857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1268760"/>
            <a:ext cx="4267200" cy="2952328"/>
          </a:xfrm>
        </p:spPr>
        <p:txBody>
          <a:bodyPr rtlCol="0"/>
          <a:lstStyle/>
          <a:p>
            <a:pPr algn="ctr"/>
            <a:r>
              <a:rPr lang="ru-RU" smtClean="0"/>
              <a:t>РОМАНСКИЙ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СТИЛЬ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7" r="10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400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1472952"/>
          </a:xfrm>
        </p:spPr>
        <p:txBody>
          <a:bodyPr rtlCol="0"/>
          <a:lstStyle/>
          <a:p>
            <a:pPr algn="ctr" rtl="0"/>
            <a:r>
              <a:rPr lang="ru-RU" sz="8800" dirty="0" smtClean="0"/>
              <a:t>МОЛОДЦЫ</a:t>
            </a:r>
            <a:r>
              <a:rPr lang="ru" sz="8800" dirty="0" smtClean="0"/>
              <a:t>!</a:t>
            </a:r>
            <a:endParaRPr lang="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980" y="3933056"/>
            <a:ext cx="7776864" cy="1934344"/>
          </a:xfrm>
        </p:spPr>
        <p:txBody>
          <a:bodyPr rtlCol="0">
            <a:noAutofit/>
          </a:bodyPr>
          <a:lstStyle/>
          <a:p>
            <a:pPr algn="ctr" rtl="0"/>
            <a:r>
              <a:rPr lang="ru" sz="6000" dirty="0" smtClean="0">
                <a:solidFill>
                  <a:srgbClr val="96B86B"/>
                </a:solidFill>
              </a:rPr>
              <a:t>Спасибо за участие!</a:t>
            </a:r>
            <a:endParaRPr lang="ru" sz="6000" dirty="0">
              <a:solidFill>
                <a:srgbClr val="96B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1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1916832"/>
            <a:ext cx="10369152" cy="4392488"/>
          </a:xfrm>
        </p:spPr>
        <p:txBody>
          <a:bodyPr rtlCol="0">
            <a:noAutofit/>
          </a:bodyPr>
          <a:lstStyle/>
          <a:p>
            <a:r>
              <a:rPr lang="ru-RU" sz="2800" dirty="0" smtClean="0"/>
              <a:t>Прочитайте </a:t>
            </a:r>
            <a:r>
              <a:rPr lang="ru-RU" sz="2800" dirty="0"/>
              <a:t>стихотворение О. Мандельштама. О каком стиле архитектуры</a:t>
            </a:r>
            <a:br>
              <a:rPr lang="ru-RU" sz="2800" dirty="0"/>
            </a:br>
            <a:r>
              <a:rPr lang="ru-RU" sz="2800" dirty="0"/>
              <a:t>идет речь (отметьте правильный ответ).</a:t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Где </a:t>
            </a:r>
            <a:r>
              <a:rPr lang="ru-RU" sz="2800" dirty="0"/>
              <a:t>римский судия судил чужой народ,</a:t>
            </a:r>
            <a:br>
              <a:rPr lang="ru-RU" sz="2800" dirty="0"/>
            </a:br>
            <a:r>
              <a:rPr lang="ru-RU" sz="2800" dirty="0"/>
              <a:t>Стоит базилика, – радостный и первый –</a:t>
            </a:r>
            <a:br>
              <a:rPr lang="ru-RU" sz="2800" dirty="0"/>
            </a:br>
            <a:r>
              <a:rPr lang="ru-RU" sz="2800" dirty="0"/>
              <a:t>Как некогда Адам, распластывая нервы,</a:t>
            </a:r>
            <a:br>
              <a:rPr lang="ru-RU" sz="2800" dirty="0"/>
            </a:br>
            <a:r>
              <a:rPr lang="ru-RU" sz="2800" dirty="0"/>
              <a:t>Играет мышцами крестовый легкий свод.</a:t>
            </a:r>
            <a:br>
              <a:rPr lang="ru-RU" sz="2800" dirty="0"/>
            </a:br>
            <a:r>
              <a:rPr lang="ru-RU" sz="2800" dirty="0"/>
              <a:t>Но выдает себя снаружи тайный план,</a:t>
            </a:r>
            <a:br>
              <a:rPr lang="ru-RU" sz="2800" dirty="0"/>
            </a:br>
            <a:r>
              <a:rPr lang="ru-RU" sz="2800" dirty="0"/>
              <a:t>Здесь позаботилась подпружных арок сила,</a:t>
            </a:r>
            <a:br>
              <a:rPr lang="ru-RU" sz="2800" dirty="0"/>
            </a:br>
            <a:r>
              <a:rPr lang="ru-RU" sz="2800" dirty="0"/>
              <a:t>Чтоб масса грузная стены не сокрушила, –</a:t>
            </a:r>
            <a:br>
              <a:rPr lang="ru-RU" sz="2800" dirty="0"/>
            </a:br>
            <a:r>
              <a:rPr lang="ru-RU" sz="2800" dirty="0"/>
              <a:t>И свода дерзкого бездействует таран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/>
              <a:t>А) Византийский стиль (крестово-купольный храм)</a:t>
            </a:r>
            <a:br>
              <a:rPr lang="ru-RU" sz="3200" dirty="0"/>
            </a:br>
            <a:r>
              <a:rPr lang="ru-RU" sz="3200" dirty="0"/>
              <a:t>Б) Готический стиль</a:t>
            </a:r>
            <a:br>
              <a:rPr lang="ru-RU" sz="3200" dirty="0"/>
            </a:br>
            <a:r>
              <a:rPr lang="ru-RU" sz="3200" dirty="0"/>
              <a:t>В) Романский стиль</a:t>
            </a:r>
            <a:r>
              <a:rPr lang="ru-RU" dirty="0"/>
              <a:t/>
            </a:r>
            <a:br>
              <a:rPr lang="ru-RU" dirty="0"/>
            </a:br>
            <a:endParaRPr lang="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1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1916832"/>
            <a:ext cx="10369152" cy="2304256"/>
          </a:xfrm>
        </p:spPr>
        <p:txBody>
          <a:bodyPr rtlCol="0">
            <a:normAutofit/>
          </a:bodyPr>
          <a:lstStyle/>
          <a:p>
            <a:pPr algn="ctr"/>
            <a:r>
              <a:rPr lang="ru-RU" sz="6000" dirty="0"/>
              <a:t>Готический стиль</a:t>
            </a:r>
            <a:r>
              <a:rPr lang="ru-RU" dirty="0" smtClean="0"/>
              <a:t/>
            </a:r>
            <a:br>
              <a:rPr lang="ru-RU" dirty="0" smtClean="0"/>
            </a:br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1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2" y="685800"/>
            <a:ext cx="4478287" cy="3886200"/>
          </a:xfrm>
        </p:spPr>
        <p:txBody>
          <a:bodyPr rtlCol="0"/>
          <a:lstStyle/>
          <a:p>
            <a:r>
              <a:rPr lang="ru-RU" dirty="0"/>
              <a:t>Что изображено на иллюстрации? К какому стилю</a:t>
            </a:r>
            <a:br>
              <a:rPr lang="ru-RU" dirty="0"/>
            </a:br>
            <a:r>
              <a:rPr lang="ru-RU" dirty="0"/>
              <a:t>относится данное сооружение?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" b="2748"/>
          <a:stretch>
            <a:fillRect/>
          </a:stretch>
        </p:blipFill>
        <p:spPr>
          <a:xfrm>
            <a:off x="6094413" y="44450"/>
            <a:ext cx="5486400" cy="6697663"/>
          </a:xfrm>
        </p:spPr>
      </p:pic>
    </p:spTree>
    <p:extLst>
      <p:ext uri="{BB962C8B-B14F-4D97-AF65-F5344CB8AC3E}">
        <p14:creationId xmlns:p14="http://schemas.microsoft.com/office/powerpoint/2010/main" val="23559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1916832"/>
            <a:ext cx="10369152" cy="280831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 err="1" smtClean="0"/>
              <a:t>Собо́р</a:t>
            </a:r>
            <a:r>
              <a:rPr lang="ru-RU" dirty="0" smtClean="0"/>
              <a:t> </a:t>
            </a:r>
            <a:r>
              <a:rPr lang="ru-RU" dirty="0" err="1" smtClean="0"/>
              <a:t>Пари́жской</a:t>
            </a:r>
            <a:r>
              <a:rPr lang="ru-RU" dirty="0" smtClean="0"/>
              <a:t> </a:t>
            </a:r>
            <a:r>
              <a:rPr lang="ru-RU" dirty="0" err="1" smtClean="0"/>
              <a:t>Богома́тери</a:t>
            </a:r>
            <a:r>
              <a:rPr lang="ru-RU" dirty="0" smtClean="0"/>
              <a:t>, также парижский собор </a:t>
            </a:r>
            <a:r>
              <a:rPr lang="ru-RU" b="1" dirty="0" err="1" smtClean="0"/>
              <a:t>Нотр</a:t>
            </a:r>
            <a:r>
              <a:rPr lang="ru-RU" dirty="0" err="1" smtClean="0"/>
              <a:t>-</a:t>
            </a:r>
            <a:r>
              <a:rPr lang="ru-RU" b="1" dirty="0" err="1" smtClean="0"/>
              <a:t>Да́м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готический стиль</a:t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476672"/>
            <a:ext cx="10369152" cy="5976664"/>
          </a:xfrm>
        </p:spPr>
        <p:txBody>
          <a:bodyPr rtlCol="0">
            <a:noAutofit/>
          </a:bodyPr>
          <a:lstStyle/>
          <a:p>
            <a:r>
              <a:rPr lang="ru-RU" sz="3200" dirty="0" smtClean="0"/>
              <a:t>Отметьте </a:t>
            </a:r>
            <a:r>
              <a:rPr lang="ru-RU" sz="3200" dirty="0"/>
              <a:t>черты,</a:t>
            </a:r>
            <a:br>
              <a:rPr lang="ru-RU" sz="3200" dirty="0"/>
            </a:br>
            <a:r>
              <a:rPr lang="ru-RU" sz="3200" dirty="0"/>
              <a:t>характерные для </a:t>
            </a:r>
            <a:r>
              <a:rPr lang="ru-RU" sz="3200" dirty="0" smtClean="0"/>
              <a:t>готического </a:t>
            </a:r>
            <a:r>
              <a:rPr lang="ru-RU" sz="3200" dirty="0"/>
              <a:t>стиля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1) суровый стиль</a:t>
            </a:r>
            <a:br>
              <a:rPr lang="ru-RU" sz="3200" dirty="0"/>
            </a:br>
            <a:r>
              <a:rPr lang="ru-RU" sz="3200" dirty="0"/>
              <a:t>2) массивные толстые стены</a:t>
            </a:r>
            <a:br>
              <a:rPr lang="ru-RU" sz="3200" dirty="0"/>
            </a:br>
            <a:r>
              <a:rPr lang="ru-RU" sz="3200" dirty="0"/>
              <a:t>3) легкий, возвышенный стиль</a:t>
            </a:r>
            <a:br>
              <a:rPr lang="ru-RU" sz="3200" dirty="0"/>
            </a:br>
            <a:r>
              <a:rPr lang="ru-RU" sz="3200" dirty="0"/>
              <a:t>4) каркасная система</a:t>
            </a:r>
            <a:br>
              <a:rPr lang="ru-RU" sz="3200" dirty="0"/>
            </a:br>
            <a:r>
              <a:rPr lang="ru-RU" sz="3200" dirty="0"/>
              <a:t>5) простые, четко выраженные объемы</a:t>
            </a:r>
            <a:br>
              <a:rPr lang="ru-RU" sz="3200" dirty="0"/>
            </a:br>
            <a:r>
              <a:rPr lang="ru-RU" sz="3200" dirty="0"/>
              <a:t>6) витражи</a:t>
            </a:r>
            <a:br>
              <a:rPr lang="ru-RU" sz="3200" dirty="0"/>
            </a:br>
            <a:r>
              <a:rPr lang="ru-RU" sz="3200" dirty="0"/>
              <a:t>7) полукруглые арки и своды</a:t>
            </a:r>
            <a:br>
              <a:rPr lang="ru-RU" sz="3200" dirty="0"/>
            </a:br>
            <a:r>
              <a:rPr lang="ru-RU" sz="3200" dirty="0"/>
              <a:t>8) собор, ратуша</a:t>
            </a:r>
            <a:br>
              <a:rPr lang="ru-RU" sz="3200" dirty="0"/>
            </a:br>
            <a:r>
              <a:rPr lang="ru-RU" sz="3200" dirty="0"/>
              <a:t>9) стрельчатые башни, арки и своды</a:t>
            </a:r>
            <a:br>
              <a:rPr lang="ru-RU" sz="3200" dirty="0"/>
            </a:br>
            <a:r>
              <a:rPr lang="ru-RU" sz="3200" dirty="0"/>
              <a:t>10) замки, монастыри, крепости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5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0" y="1844824"/>
            <a:ext cx="10369152" cy="3888432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>3</a:t>
            </a:r>
            <a:r>
              <a:rPr lang="ru-RU" dirty="0"/>
              <a:t>) легкий, возвышенный стиль</a:t>
            </a:r>
            <a:br>
              <a:rPr lang="ru-RU" dirty="0"/>
            </a:br>
            <a:r>
              <a:rPr lang="ru-RU" dirty="0"/>
              <a:t>4) каркасная </a:t>
            </a:r>
            <a:r>
              <a:rPr lang="ru-RU" dirty="0" smtClean="0"/>
              <a:t>система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6) витражи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8</a:t>
            </a:r>
            <a:r>
              <a:rPr lang="ru-RU" dirty="0"/>
              <a:t>) собор, ратуша</a:t>
            </a:r>
            <a:br>
              <a:rPr lang="ru-RU" dirty="0"/>
            </a:br>
            <a:r>
              <a:rPr lang="ru-RU" dirty="0"/>
              <a:t>9) стрельчатые башни, арки и </a:t>
            </a:r>
            <a:r>
              <a:rPr lang="ru-RU" dirty="0" smtClean="0"/>
              <a:t>своды</a:t>
            </a:r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3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4687416"/>
          </a:xfrm>
        </p:spPr>
        <p:txBody>
          <a:bodyPr rtlCol="0"/>
          <a:lstStyle/>
          <a:p>
            <a:pPr algn="ctr"/>
            <a:r>
              <a:rPr lang="ru-RU" dirty="0"/>
              <a:t>Что изображено на иллюстрации?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Для </a:t>
            </a:r>
            <a:r>
              <a:rPr lang="ru-RU" dirty="0"/>
              <a:t>чего</a:t>
            </a:r>
            <a:br>
              <a:rPr lang="ru-RU" dirty="0"/>
            </a:br>
            <a:r>
              <a:rPr lang="ru-RU" dirty="0"/>
              <a:t>возводились подобные сооружения?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3" r="166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047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1268760"/>
            <a:ext cx="4267200" cy="2952328"/>
          </a:xfrm>
        </p:spPr>
        <p:txBody>
          <a:bodyPr rtlCol="0"/>
          <a:lstStyle/>
          <a:p>
            <a:pPr algn="ctr"/>
            <a:r>
              <a:rPr lang="ru-RU" dirty="0" smtClean="0"/>
              <a:t>ЗАМОК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КАРКАСОН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3" r="166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096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 дерева 16 х 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716_TF02801115" id="{CF60D1E3-8455-48F0-89F3-AB9F4607186E}" vid="{583FBC2F-3DFE-45F3-9FD2-0C052D3F6C88}"/>
    </a:ext>
  </a:extLst>
</a:theme>
</file>

<file path=ppt/theme/theme2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текстурой дерева (широкоэкранный формат)</Template>
  <TotalTime>84</TotalTime>
  <Words>66</Words>
  <Application>Microsoft Office PowerPoint</Application>
  <PresentationFormat>Произвольный</PresentationFormat>
  <Paragraphs>17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Century</vt:lpstr>
      <vt:lpstr>Текстура дерева 16 х 9</vt:lpstr>
      <vt:lpstr>«Каменная летопись»  Средних веков</vt:lpstr>
      <vt:lpstr>Прочитайте стихотворение О. Мандельштама. О каком стиле архитектуры идет речь (отметьте правильный ответ).  Где римский судия судил чужой народ, Стоит базилика, – радостный и первый – Как некогда Адам, распластывая нервы, Играет мышцами крестовый легкий свод. Но выдает себя снаружи тайный план, Здесь позаботилась подпружных арок сила, Чтоб масса грузная стены не сокрушила, – И свода дерзкого бездействует таран.  А) Византийский стиль (крестово-купольный храм) Б) Готический стиль В) Романский стиль </vt:lpstr>
      <vt:lpstr>Готический стиль </vt:lpstr>
      <vt:lpstr>Что изображено на иллюстрации? К какому стилю относится данное сооружение? </vt:lpstr>
      <vt:lpstr>Собо́р Пари́жской Богома́тери, также парижский собор Нотр-Да́м  готический стиль </vt:lpstr>
      <vt:lpstr>Отметьте черты, характерные для готического стиля.  1) суровый стиль 2) массивные толстые стены 3) легкий, возвышенный стиль 4) каркасная система 5) простые, четко выраженные объемы 6) витражи 7) полукруглые арки и своды 8) собор, ратуша 9) стрельчатые башни, арки и своды 10) замки, монастыри, крепости</vt:lpstr>
      <vt:lpstr>3) легкий, возвышенный стиль 4) каркасная система  6) витражи  8) собор, ратуша 9) стрельчатые башни, арки и своды</vt:lpstr>
      <vt:lpstr>Что изображено на иллюстрации?   Для чего возводились подобные сооружения?</vt:lpstr>
      <vt:lpstr>ЗАМОК   КАРКАСОН</vt:lpstr>
      <vt:lpstr>Определите, в каком стиле построены здания.</vt:lpstr>
      <vt:lpstr>Презентация PowerPoint</vt:lpstr>
      <vt:lpstr>РОМАНСКИЙ   СТИЛЬ</vt:lpstr>
      <vt:lpstr>Презентация PowerPoint</vt:lpstr>
      <vt:lpstr>ГОТИЧЕСКИЙ   СТИЛЬ</vt:lpstr>
      <vt:lpstr>Презентация PowerPoint</vt:lpstr>
      <vt:lpstr>ГОТИЧЕСКИЙ   СТИЛЬ</vt:lpstr>
      <vt:lpstr>Презентация PowerPoint</vt:lpstr>
      <vt:lpstr>РОМАНСКИЙ   СТИЛЬ</vt:lpstr>
      <vt:lpstr>МОЛОДЦЫ!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Правда и красота в искусстве Нидерландов</dc:title>
  <dc:creator>Lenovo</dc:creator>
  <cp:lastModifiedBy>Lenovo</cp:lastModifiedBy>
  <cp:revision>12</cp:revision>
  <dcterms:created xsi:type="dcterms:W3CDTF">2021-03-14T01:31:20Z</dcterms:created>
  <dcterms:modified xsi:type="dcterms:W3CDTF">2021-03-30T23:14:32Z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