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33" r:id="rId6"/>
    <p:sldId id="348" r:id="rId7"/>
    <p:sldId id="319" r:id="rId8"/>
    <p:sldId id="278" r:id="rId9"/>
    <p:sldId id="334" r:id="rId10"/>
    <p:sldId id="325" r:id="rId11"/>
    <p:sldId id="338" r:id="rId12"/>
    <p:sldId id="339" r:id="rId13"/>
    <p:sldId id="350" r:id="rId14"/>
    <p:sldId id="351" r:id="rId15"/>
    <p:sldId id="352" r:id="rId16"/>
    <p:sldId id="353" r:id="rId17"/>
    <p:sldId id="354" r:id="rId18"/>
    <p:sldId id="336" r:id="rId19"/>
    <p:sldId id="340" r:id="rId20"/>
    <p:sldId id="360" r:id="rId21"/>
    <p:sldId id="361" r:id="rId22"/>
    <p:sldId id="362" r:id="rId23"/>
    <p:sldId id="341" r:id="rId24"/>
    <p:sldId id="355" r:id="rId25"/>
    <p:sldId id="356" r:id="rId26"/>
    <p:sldId id="357" r:id="rId27"/>
    <p:sldId id="359" r:id="rId28"/>
    <p:sldId id="358" r:id="rId29"/>
    <p:sldId id="296" r:id="rId3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56FCA0-5DD7-4C04-AB1C-F854BAC2737F}">
          <p14:sldIdLst>
            <p14:sldId id="256"/>
            <p14:sldId id="333"/>
            <p14:sldId id="348"/>
            <p14:sldId id="319"/>
            <p14:sldId id="278"/>
            <p14:sldId id="334"/>
            <p14:sldId id="325"/>
            <p14:sldId id="338"/>
            <p14:sldId id="339"/>
            <p14:sldId id="350"/>
            <p14:sldId id="351"/>
            <p14:sldId id="352"/>
            <p14:sldId id="353"/>
            <p14:sldId id="354"/>
            <p14:sldId id="336"/>
            <p14:sldId id="340"/>
            <p14:sldId id="360"/>
            <p14:sldId id="361"/>
            <p14:sldId id="362"/>
            <p14:sldId id="341"/>
            <p14:sldId id="355"/>
            <p14:sldId id="356"/>
            <p14:sldId id="357"/>
            <p14:sldId id="359"/>
            <p14:sldId id="35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>
      <p:cViewPr varScale="1">
        <p:scale>
          <a:sx n="91" d="100"/>
          <a:sy n="91" d="100"/>
        </p:scale>
        <p:origin x="86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100120" cy="2337048"/>
          </a:xfrm>
        </p:spPr>
        <p:txBody>
          <a:bodyPr rtlCol="0"/>
          <a:lstStyle/>
          <a:p>
            <a:pPr algn="ctr"/>
            <a:r>
              <a:rPr lang="ru-RU" sz="6600" b="1" dirty="0"/>
              <a:t>Искусство Италии: колыбель барокко</a:t>
            </a:r>
            <a:endParaRPr lang="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4876800"/>
            <a:ext cx="7776864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4800" dirty="0" smtClean="0">
                <a:solidFill>
                  <a:srgbClr val="96B86B"/>
                </a:solidFill>
              </a:rPr>
              <a:t>Итоги Урока</a:t>
            </a:r>
            <a:endParaRPr lang="ru" sz="48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5040560" cy="5832648"/>
          </a:xfrm>
        </p:spPr>
        <p:txBody>
          <a:bodyPr rtlCol="0"/>
          <a:lstStyle/>
          <a:p>
            <a:pPr algn="ctr"/>
            <a:r>
              <a:rPr lang="ru-RU" sz="6000" dirty="0" smtClean="0"/>
              <a:t>Площадь </a:t>
            </a:r>
            <a:r>
              <a:rPr lang="ru-RU" sz="6000" dirty="0"/>
              <a:t>перед собором Святого </a:t>
            </a:r>
            <a:r>
              <a:rPr lang="ru-RU" sz="6000" dirty="0" smtClean="0"/>
              <a:t>Петра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Д. Бернини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r="15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32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320480"/>
          </a:xfrm>
        </p:spPr>
        <p:txBody>
          <a:bodyPr rtlCol="0"/>
          <a:lstStyle/>
          <a:p>
            <a:pPr algn="ctr"/>
            <a:r>
              <a:rPr lang="ru-RU" sz="6000" dirty="0" smtClean="0"/>
              <a:t>Вспомните название </a:t>
            </a:r>
            <a:r>
              <a:rPr lang="ru-RU" sz="6000" dirty="0" err="1" smtClean="0"/>
              <a:t>церки</a:t>
            </a:r>
            <a:r>
              <a:rPr lang="ru-RU" sz="6000" dirty="0" smtClean="0"/>
              <a:t> и имя её автора?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r="15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716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824536"/>
          </a:xfrm>
        </p:spPr>
        <p:txBody>
          <a:bodyPr rtlCol="0"/>
          <a:lstStyle/>
          <a:p>
            <a:pPr algn="ctr"/>
            <a:r>
              <a:rPr lang="ru-RU" sz="6000" dirty="0" smtClean="0"/>
              <a:t>Церковь </a:t>
            </a:r>
            <a:r>
              <a:rPr lang="ru-RU" sz="6000" dirty="0" err="1"/>
              <a:t>Сант-Иво</a:t>
            </a:r>
            <a:r>
              <a:rPr lang="ru-RU" sz="6000" dirty="0"/>
              <a:t> </a:t>
            </a:r>
            <a:r>
              <a:rPr lang="ru-RU" sz="6000" dirty="0" err="1"/>
              <a:t>алла</a:t>
            </a:r>
            <a:r>
              <a:rPr lang="ru-RU" sz="6000" dirty="0"/>
              <a:t> </a:t>
            </a:r>
            <a:r>
              <a:rPr lang="ru-RU" sz="6000" dirty="0" err="1" smtClean="0"/>
              <a:t>Сапиéнца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5400" dirty="0" smtClean="0"/>
              <a:t>Ф. </a:t>
            </a:r>
            <a:r>
              <a:rPr lang="ru-RU" sz="5400" dirty="0" err="1" smtClean="0"/>
              <a:t>Борромини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r="15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16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4824536" cy="4392488"/>
          </a:xfrm>
        </p:spPr>
        <p:txBody>
          <a:bodyPr rtlCol="0"/>
          <a:lstStyle/>
          <a:p>
            <a:pPr algn="ctr"/>
            <a:r>
              <a:rPr lang="ru-RU" sz="6000" dirty="0" smtClean="0"/>
              <a:t>Как называется эта работа и кто её автор?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>
          <a:xfrm>
            <a:off x="5473700" y="685800"/>
            <a:ext cx="6715125" cy="5486400"/>
          </a:xfrm>
        </p:spPr>
      </p:pic>
    </p:spTree>
    <p:extLst>
      <p:ext uri="{BB962C8B-B14F-4D97-AF65-F5344CB8AC3E}">
        <p14:creationId xmlns:p14="http://schemas.microsoft.com/office/powerpoint/2010/main" val="381013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824536"/>
          </a:xfrm>
        </p:spPr>
        <p:txBody>
          <a:bodyPr rtlCol="0"/>
          <a:lstStyle/>
          <a:p>
            <a:pPr algn="ctr"/>
            <a:r>
              <a:rPr lang="ru-RU" sz="6000" dirty="0"/>
              <a:t>Фонтан «Четырёх рек</a:t>
            </a:r>
            <a:r>
              <a:rPr lang="ru-RU" sz="6000" dirty="0" smtClean="0"/>
              <a:t>»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Д. Бернини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9037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296811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685800"/>
            <a:ext cx="9937104" cy="4903440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/>
              <a:t>Итальянский </a:t>
            </a:r>
            <a:r>
              <a:rPr lang="ru-RU" dirty="0"/>
              <a:t>художник,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реформатор </a:t>
            </a:r>
            <a:r>
              <a:rPr lang="ru-RU" dirty="0"/>
              <a:t>европейской </a:t>
            </a:r>
            <a:r>
              <a:rPr lang="ru-RU" dirty="0" smtClean="0"/>
              <a:t>живописи </a:t>
            </a:r>
            <a:r>
              <a:rPr lang="ru-RU" dirty="0"/>
              <a:t>XVII века, основатель реализма в живописи,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один </a:t>
            </a:r>
            <a:r>
              <a:rPr lang="ru-RU" dirty="0"/>
              <a:t>из крупнейших мастеров </a:t>
            </a:r>
            <a:r>
              <a:rPr lang="ru-RU" dirty="0" smtClean="0"/>
              <a:t>барокко. Кто это?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3168352"/>
          </a:xfrm>
        </p:spPr>
        <p:txBody>
          <a:bodyPr rtlCol="0"/>
          <a:lstStyle/>
          <a:p>
            <a:pPr algn="ctr"/>
            <a:r>
              <a:rPr lang="ru-RU" sz="6000" dirty="0" smtClean="0"/>
              <a:t>Караваджо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804" y="2492896"/>
            <a:ext cx="4267200" cy="144016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r="2967"/>
          <a:stretch>
            <a:fillRect/>
          </a:stretch>
        </p:blipFill>
        <p:spPr>
          <a:xfrm>
            <a:off x="6094413" y="549275"/>
            <a:ext cx="5486400" cy="5832475"/>
          </a:xfrm>
        </p:spPr>
      </p:pic>
    </p:spTree>
    <p:extLst>
      <p:ext uri="{BB962C8B-B14F-4D97-AF65-F5344CB8AC3E}">
        <p14:creationId xmlns:p14="http://schemas.microsoft.com/office/powerpoint/2010/main" val="8185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685800"/>
            <a:ext cx="9937104" cy="3103240"/>
          </a:xfrm>
        </p:spPr>
        <p:txBody>
          <a:bodyPr>
            <a:normAutofit/>
          </a:bodyPr>
          <a:lstStyle/>
          <a:p>
            <a:pPr lvl="0" algn="ctr"/>
            <a:r>
              <a:rPr lang="ru-RU" sz="6000" dirty="0" smtClean="0"/>
              <a:t>Что такое </a:t>
            </a:r>
            <a:r>
              <a:rPr lang="ru-RU" sz="6000" i="1" dirty="0" err="1" smtClean="0"/>
              <a:t>караваджизм</a:t>
            </a:r>
            <a:r>
              <a:rPr lang="ru-RU" sz="6000" dirty="0" smtClean="0"/>
              <a:t>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2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685800"/>
            <a:ext cx="9937104" cy="4255368"/>
          </a:xfrm>
        </p:spPr>
        <p:txBody>
          <a:bodyPr>
            <a:normAutofit/>
          </a:bodyPr>
          <a:lstStyle/>
          <a:p>
            <a:pPr lvl="0" algn="ctr"/>
            <a:r>
              <a:rPr lang="ru-RU" sz="6000" dirty="0" smtClean="0"/>
              <a:t>Подражание манере Караваджо.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А в чем особенность его творчества?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884" y="129952"/>
            <a:ext cx="7543800" cy="1066800"/>
          </a:xfrm>
        </p:spPr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764704"/>
            <a:ext cx="9937104" cy="5112568"/>
          </a:xfrm>
        </p:spPr>
        <p:txBody>
          <a:bodyPr>
            <a:normAutofit/>
          </a:bodyPr>
          <a:lstStyle/>
          <a:p>
            <a:pPr lvl="0" algn="ctr"/>
            <a:r>
              <a:rPr lang="ru-RU" sz="6000" dirty="0" smtClean="0"/>
              <a:t>Светотень – глубокий </a:t>
            </a:r>
            <a:r>
              <a:rPr lang="ru-RU" sz="6000" dirty="0"/>
              <a:t>тёмный фон контрастирует с фрагментами фигур, выхваченными лучом света из тьмы.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3096344"/>
          </a:xfrm>
        </p:spPr>
        <p:txBody>
          <a:bodyPr>
            <a:normAutofit/>
          </a:bodyPr>
          <a:lstStyle/>
          <a:p>
            <a:pPr lvl="0" algn="ctr"/>
            <a:r>
              <a:rPr lang="ru-RU" sz="6000" b="1" dirty="0" smtClean="0"/>
              <a:t>Что такое барокко?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71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320480"/>
          </a:xfrm>
        </p:spPr>
        <p:txBody>
          <a:bodyPr rtlCol="0"/>
          <a:lstStyle/>
          <a:p>
            <a:pPr algn="ctr"/>
            <a:r>
              <a:rPr lang="ru-RU" sz="6000" dirty="0" smtClean="0"/>
              <a:t>Как называется эта картина Караваджо?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10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75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752528"/>
          </a:xfrm>
        </p:spPr>
        <p:txBody>
          <a:bodyPr rtlCol="0"/>
          <a:lstStyle/>
          <a:p>
            <a:pPr algn="ctr"/>
            <a:r>
              <a:rPr lang="ru-RU" sz="6000" dirty="0"/>
              <a:t>«Взятие Христа под стражу, или Поцелуй Иуды</a:t>
            </a:r>
            <a:r>
              <a:rPr lang="ru-RU" sz="6000" dirty="0" smtClean="0"/>
              <a:t>»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10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894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320480"/>
          </a:xfrm>
        </p:spPr>
        <p:txBody>
          <a:bodyPr rtlCol="0"/>
          <a:lstStyle/>
          <a:p>
            <a:pPr algn="ctr"/>
            <a:r>
              <a:rPr lang="ru-RU" sz="6000" dirty="0" smtClean="0"/>
              <a:t>Вспомните название этой картины Караваджо.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r="4148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150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3456384"/>
          </a:xfrm>
        </p:spPr>
        <p:txBody>
          <a:bodyPr rtlCol="0"/>
          <a:lstStyle/>
          <a:p>
            <a:pPr algn="ctr"/>
            <a:r>
              <a:rPr lang="ru-RU" sz="6000" dirty="0"/>
              <a:t>«Уверение Фомы»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r="3651"/>
          <a:stretch>
            <a:fillRect/>
          </a:stretch>
        </p:blipFill>
        <p:spPr>
          <a:xfrm>
            <a:off x="5373688" y="685800"/>
            <a:ext cx="6815137" cy="5486400"/>
          </a:xfrm>
        </p:spPr>
      </p:pic>
    </p:spTree>
    <p:extLst>
      <p:ext uri="{BB962C8B-B14F-4D97-AF65-F5344CB8AC3E}">
        <p14:creationId xmlns:p14="http://schemas.microsoft.com/office/powerpoint/2010/main" val="146940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3744416"/>
          </a:xfrm>
        </p:spPr>
        <p:txBody>
          <a:bodyPr rtlCol="0"/>
          <a:lstStyle/>
          <a:p>
            <a:pPr algn="ctr"/>
            <a:r>
              <a:rPr lang="ru-RU" sz="6000" dirty="0" smtClean="0"/>
              <a:t>А эта картина как называется?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r="1306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79382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3312368"/>
          </a:xfrm>
        </p:spPr>
        <p:txBody>
          <a:bodyPr rtlCol="0"/>
          <a:lstStyle/>
          <a:p>
            <a:pPr algn="ctr"/>
            <a:r>
              <a:rPr lang="ru-RU" sz="6000" dirty="0"/>
              <a:t>«Лютнист»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r="778"/>
          <a:stretch>
            <a:fillRect/>
          </a:stretch>
        </p:blipFill>
        <p:spPr>
          <a:xfrm>
            <a:off x="5373688" y="685800"/>
            <a:ext cx="6815137" cy="5486400"/>
          </a:xfrm>
        </p:spPr>
      </p:pic>
    </p:spTree>
    <p:extLst>
      <p:ext uri="{BB962C8B-B14F-4D97-AF65-F5344CB8AC3E}">
        <p14:creationId xmlns:p14="http://schemas.microsoft.com/office/powerpoint/2010/main" val="57712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1472952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МОЛОДЦЫ</a:t>
            </a:r>
            <a:r>
              <a:rPr lang="ru" sz="8800" dirty="0" smtClean="0"/>
              <a:t>!</a:t>
            </a:r>
            <a:endParaRPr lang="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3933056"/>
            <a:ext cx="7776864" cy="1934344"/>
          </a:xfrm>
        </p:spPr>
        <p:txBody>
          <a:bodyPr rtlCol="0">
            <a:noAutofit/>
          </a:bodyPr>
          <a:lstStyle/>
          <a:p>
            <a:pPr algn="ctr" rtl="0"/>
            <a:r>
              <a:rPr lang="ru" sz="6000" dirty="0" smtClean="0">
                <a:solidFill>
                  <a:srgbClr val="96B86B"/>
                </a:solidFill>
              </a:rPr>
              <a:t>Спасибо за участие!</a:t>
            </a:r>
            <a:endParaRPr lang="ru" sz="60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260648"/>
            <a:ext cx="9937104" cy="5832648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/>
              <a:t>Барокко – художественный стиль,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появившийся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первоначально </a:t>
            </a:r>
            <a:r>
              <a:rPr lang="ru-RU" dirty="0"/>
              <a:t>в Италии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XVII веке</a:t>
            </a:r>
          </a:p>
        </p:txBody>
      </p:sp>
    </p:spTree>
    <p:extLst>
      <p:ext uri="{BB962C8B-B14F-4D97-AF65-F5344CB8AC3E}">
        <p14:creationId xmlns:p14="http://schemas.microsoft.com/office/powerpoint/2010/main" val="186724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309634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6000" b="1" dirty="0" smtClean="0"/>
              <a:t>Какой город, центр итальянского барокко, называют музеем под открытым небом?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4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628800"/>
            <a:ext cx="5040560" cy="3744416"/>
          </a:xfrm>
        </p:spPr>
        <p:txBody>
          <a:bodyPr rtlCol="0"/>
          <a:lstStyle/>
          <a:p>
            <a:pPr algn="ctr"/>
            <a:r>
              <a:rPr lang="ru-RU" sz="6000" dirty="0" smtClean="0"/>
              <a:t>Рим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12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047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2952328"/>
          </a:xfrm>
        </p:spPr>
        <p:txBody>
          <a:bodyPr>
            <a:normAutofit/>
          </a:bodyPr>
          <a:lstStyle/>
          <a:p>
            <a:pPr lvl="0" algn="ctr"/>
            <a:r>
              <a:rPr lang="ru-RU" sz="6600" dirty="0" smtClean="0"/>
              <a:t>Каких итальянских архитекторов </a:t>
            </a:r>
            <a:r>
              <a:rPr lang="en-US" sz="6600" dirty="0" smtClean="0"/>
              <a:t>XVII</a:t>
            </a:r>
            <a:r>
              <a:rPr lang="ru-RU" sz="6600" dirty="0" smtClean="0"/>
              <a:t>века вы знаете?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4355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628800"/>
            <a:ext cx="5040560" cy="3744416"/>
          </a:xfrm>
        </p:spPr>
        <p:txBody>
          <a:bodyPr rtlCol="0"/>
          <a:lstStyle/>
          <a:p>
            <a:pPr algn="ctr"/>
            <a:r>
              <a:rPr lang="ru-RU" sz="6000" dirty="0"/>
              <a:t>Джованни Лоренцо </a:t>
            </a:r>
            <a:r>
              <a:rPr lang="ru-RU" sz="6000" b="1" dirty="0" err="1"/>
              <a:t>Берни́ни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2" b="10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43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628800"/>
            <a:ext cx="5040560" cy="2520280"/>
          </a:xfrm>
        </p:spPr>
        <p:txBody>
          <a:bodyPr rtlCol="0"/>
          <a:lstStyle/>
          <a:p>
            <a:pPr algn="ctr"/>
            <a:r>
              <a:rPr lang="ru-RU" sz="6000" dirty="0" err="1"/>
              <a:t>Франческо</a:t>
            </a:r>
            <a:r>
              <a:rPr lang="ru-RU" sz="6000" dirty="0"/>
              <a:t> </a:t>
            </a:r>
            <a:r>
              <a:rPr lang="ru-RU" sz="6000" b="1" dirty="0" err="1"/>
              <a:t>Борромини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" b="4942"/>
          <a:stretch>
            <a:fillRect/>
          </a:stretch>
        </p:blipFill>
        <p:spPr>
          <a:xfrm>
            <a:off x="6166420" y="33519"/>
            <a:ext cx="5630863" cy="6913389"/>
          </a:xfrm>
        </p:spPr>
      </p:pic>
    </p:spTree>
    <p:extLst>
      <p:ext uri="{BB962C8B-B14F-4D97-AF65-F5344CB8AC3E}">
        <p14:creationId xmlns:p14="http://schemas.microsoft.com/office/powerpoint/2010/main" val="213500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896544"/>
          </a:xfrm>
        </p:spPr>
        <p:txBody>
          <a:bodyPr rtlCol="0"/>
          <a:lstStyle/>
          <a:p>
            <a:pPr algn="ctr"/>
            <a:r>
              <a:rPr lang="ru-RU" sz="6000" dirty="0" smtClean="0"/>
              <a:t>Как называется эта площадь и кто её автор?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r="15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242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334</TotalTime>
  <Words>152</Words>
  <Application>Microsoft Office PowerPoint</Application>
  <PresentationFormat>Произвольный</PresentationFormat>
  <Paragraphs>28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Century</vt:lpstr>
      <vt:lpstr>Текстура дерева 16 х 9</vt:lpstr>
      <vt:lpstr>Искусство Италии: колыбель барокко</vt:lpstr>
      <vt:lpstr>Что такое барокко? </vt:lpstr>
      <vt:lpstr>Барокко – художественный стиль,   появившийся   первоначально в Италии   в XVII веке</vt:lpstr>
      <vt:lpstr>Какой город, центр итальянского барокко, называют музеем под открытым небом? </vt:lpstr>
      <vt:lpstr>Рим   </vt:lpstr>
      <vt:lpstr>Каких итальянских архитекторов XVIIвека вы знаете?</vt:lpstr>
      <vt:lpstr>Джованни Лоренцо Берни́ни  </vt:lpstr>
      <vt:lpstr>Франческо Борромини </vt:lpstr>
      <vt:lpstr>Как называется эта площадь и кто её автор?</vt:lpstr>
      <vt:lpstr>Площадь перед собором Святого Петра  Д. Бернини</vt:lpstr>
      <vt:lpstr>Вспомните название церки и имя её автора?</vt:lpstr>
      <vt:lpstr>Церковь Сант-Иво алла Сапиéнца  Ф. Борромини</vt:lpstr>
      <vt:lpstr>Как называется эта работа и кто её автор?</vt:lpstr>
      <vt:lpstr>Фонтан «Четырёх рек»  Д. Бернини</vt:lpstr>
      <vt:lpstr>Итальянский художник,   реформатор европейской живописи XVII века, основатель реализма в живописи,   один из крупнейших мастеров барокко. Кто это?</vt:lpstr>
      <vt:lpstr>Караваджо</vt:lpstr>
      <vt:lpstr>Что такое караваджизм?</vt:lpstr>
      <vt:lpstr>Подражание манере Караваджо.  А в чем особенность его творчества?</vt:lpstr>
      <vt:lpstr>Светотень – глубокий тёмный фон контрастирует с фрагментами фигур, выхваченными лучом света из тьмы.</vt:lpstr>
      <vt:lpstr>Как называется эта картина Караваджо?</vt:lpstr>
      <vt:lpstr>«Взятие Христа под стражу, или Поцелуй Иуды»</vt:lpstr>
      <vt:lpstr>Вспомните название этой картины Караваджо.</vt:lpstr>
      <vt:lpstr>«Уверение Фомы»</vt:lpstr>
      <vt:lpstr>А эта картина как называется?</vt:lpstr>
      <vt:lpstr>«Лютнист»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красота в искусстве Нидерландов</dc:title>
  <dc:creator>Lenovo</dc:creator>
  <cp:lastModifiedBy>Lenovo</cp:lastModifiedBy>
  <cp:revision>45</cp:revision>
  <dcterms:created xsi:type="dcterms:W3CDTF">2021-03-14T01:31:20Z</dcterms:created>
  <dcterms:modified xsi:type="dcterms:W3CDTF">2021-03-30T23:11:46Z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