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349" r:id="rId6"/>
    <p:sldId id="373" r:id="rId7"/>
    <p:sldId id="375" r:id="rId8"/>
    <p:sldId id="376" r:id="rId9"/>
    <p:sldId id="377" r:id="rId10"/>
    <p:sldId id="360" r:id="rId11"/>
    <p:sldId id="361" r:id="rId12"/>
    <p:sldId id="378" r:id="rId13"/>
    <p:sldId id="319" r:id="rId14"/>
    <p:sldId id="334" r:id="rId15"/>
    <p:sldId id="372" r:id="rId16"/>
    <p:sldId id="351" r:id="rId17"/>
    <p:sldId id="379" r:id="rId18"/>
    <p:sldId id="352" r:id="rId19"/>
    <p:sldId id="363" r:id="rId20"/>
    <p:sldId id="336" r:id="rId21"/>
    <p:sldId id="364" r:id="rId22"/>
    <p:sldId id="380" r:id="rId23"/>
    <p:sldId id="381" r:id="rId24"/>
    <p:sldId id="356" r:id="rId25"/>
    <p:sldId id="382" r:id="rId26"/>
    <p:sldId id="340" r:id="rId27"/>
    <p:sldId id="296" r:id="rId28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656FCA0-5DD7-4C04-AB1C-F854BAC2737F}">
          <p14:sldIdLst>
            <p14:sldId id="256"/>
            <p14:sldId id="349"/>
            <p14:sldId id="373"/>
            <p14:sldId id="375"/>
            <p14:sldId id="376"/>
            <p14:sldId id="377"/>
            <p14:sldId id="360"/>
            <p14:sldId id="361"/>
            <p14:sldId id="378"/>
            <p14:sldId id="319"/>
            <p14:sldId id="334"/>
            <p14:sldId id="372"/>
            <p14:sldId id="351"/>
            <p14:sldId id="379"/>
            <p14:sldId id="352"/>
            <p14:sldId id="363"/>
            <p14:sldId id="336"/>
            <p14:sldId id="364"/>
            <p14:sldId id="380"/>
            <p14:sldId id="381"/>
            <p14:sldId id="356"/>
            <p14:sldId id="382"/>
            <p14:sldId id="340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6" autoAdjust="0"/>
    <p:restoredTop sz="94660"/>
  </p:normalViewPr>
  <p:slideViewPr>
    <p:cSldViewPr>
      <p:cViewPr varScale="1">
        <p:scale>
          <a:sx n="91" d="100"/>
          <a:sy n="91" d="100"/>
        </p:scale>
        <p:origin x="91" y="10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9100120" cy="2337048"/>
          </a:xfrm>
        </p:spPr>
        <p:txBody>
          <a:bodyPr rtlCol="0"/>
          <a:lstStyle/>
          <a:p>
            <a:pPr algn="ctr"/>
            <a:r>
              <a:rPr lang="ru-RU" sz="6600" b="1" dirty="0" smtClean="0"/>
              <a:t>Белорусский средневековый город</a:t>
            </a:r>
            <a:endParaRPr lang="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980" y="4876800"/>
            <a:ext cx="7776864" cy="990600"/>
          </a:xfrm>
        </p:spPr>
        <p:txBody>
          <a:bodyPr rtlCol="0">
            <a:normAutofit/>
          </a:bodyPr>
          <a:lstStyle/>
          <a:p>
            <a:pPr algn="ctr" rtl="0"/>
            <a:r>
              <a:rPr lang="ru" sz="4800" dirty="0" smtClean="0">
                <a:solidFill>
                  <a:srgbClr val="96B86B"/>
                </a:solidFill>
              </a:rPr>
              <a:t>Итоги Урока</a:t>
            </a:r>
            <a:endParaRPr lang="ru" sz="4800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124744"/>
            <a:ext cx="9937104" cy="460851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ru-RU" sz="5400" dirty="0" smtClean="0"/>
              <a:t>С какого периода на </a:t>
            </a:r>
            <a:r>
              <a:rPr lang="ru-RU" sz="5400" dirty="0"/>
              <a:t>территории Беларуси стали возводить </a:t>
            </a:r>
            <a:r>
              <a:rPr lang="ru-RU" sz="5400" dirty="0" smtClean="0"/>
              <a:t>христианские </a:t>
            </a:r>
            <a:r>
              <a:rPr lang="ru-RU" sz="5400" dirty="0"/>
              <a:t>храмы из камня и </a:t>
            </a:r>
            <a:r>
              <a:rPr lang="ru-RU" sz="5400" dirty="0" smtClean="0"/>
              <a:t>кирпича?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247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916832"/>
            <a:ext cx="9937104" cy="2304256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ru-RU" sz="6600" dirty="0"/>
              <a:t>С XI </a:t>
            </a:r>
            <a:r>
              <a:rPr lang="ru-RU" sz="6600" dirty="0" smtClean="0"/>
              <a:t>века.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04355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916832"/>
            <a:ext cx="10009112" cy="4032448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u-RU" sz="5400" dirty="0" smtClean="0"/>
              <a:t>Как называется самый древний </a:t>
            </a:r>
            <a:r>
              <a:rPr lang="ru-RU" sz="5400" dirty="0"/>
              <a:t>из сохранившихся христианских храмов на землях </a:t>
            </a:r>
            <a:r>
              <a:rPr lang="ru-RU" sz="5400" dirty="0" smtClean="0"/>
              <a:t>Беларуси?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37738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5328592"/>
          </a:xfrm>
        </p:spPr>
        <p:txBody>
          <a:bodyPr rtlCol="0"/>
          <a:lstStyle/>
          <a:p>
            <a:pPr algn="ctr"/>
            <a:r>
              <a:rPr lang="ru-RU" sz="6000" dirty="0" smtClean="0"/>
              <a:t>Собор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 Святой 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Софии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 в Полоцке.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6094413" y="115888"/>
            <a:ext cx="5486400" cy="6481762"/>
          </a:xfrm>
        </p:spPr>
      </p:pic>
    </p:spTree>
    <p:extLst>
      <p:ext uri="{BB962C8B-B14F-4D97-AF65-F5344CB8AC3E}">
        <p14:creationId xmlns:p14="http://schemas.microsoft.com/office/powerpoint/2010/main" val="46716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916832"/>
            <a:ext cx="10009112" cy="3456384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u-RU" sz="5400" dirty="0" smtClean="0"/>
              <a:t>Сохранился ли первоначальный облик Софийского собора?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15465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4824536"/>
          </a:xfrm>
        </p:spPr>
        <p:txBody>
          <a:bodyPr rtlCol="0"/>
          <a:lstStyle/>
          <a:p>
            <a:pPr algn="ctr">
              <a:lnSpc>
                <a:spcPct val="100000"/>
              </a:lnSpc>
            </a:pPr>
            <a:r>
              <a:rPr lang="ru-RU" sz="6000" dirty="0" smtClean="0"/>
              <a:t> </a:t>
            </a:r>
            <a:r>
              <a:rPr lang="ru-RU" sz="6000" dirty="0"/>
              <a:t>В XVIII веке он был существенно </a:t>
            </a:r>
            <a:r>
              <a:rPr lang="ru-RU" sz="6000" dirty="0" smtClean="0"/>
              <a:t>перестроен.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780" y="3284984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r="3917"/>
          <a:stretch>
            <a:fillRect/>
          </a:stretch>
        </p:blipFill>
        <p:spPr>
          <a:xfrm>
            <a:off x="5446713" y="685800"/>
            <a:ext cx="6742112" cy="5486400"/>
          </a:xfrm>
        </p:spPr>
      </p:pic>
    </p:spTree>
    <p:extLst>
      <p:ext uri="{BB962C8B-B14F-4D97-AF65-F5344CB8AC3E}">
        <p14:creationId xmlns:p14="http://schemas.microsoft.com/office/powerpoint/2010/main" val="252316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9836" y="233264"/>
            <a:ext cx="10873208" cy="4275856"/>
          </a:xfrm>
        </p:spPr>
        <p:txBody>
          <a:bodyPr>
            <a:normAutofit/>
          </a:bodyPr>
          <a:lstStyle/>
          <a:p>
            <a:pPr lvl="0" algn="ctr"/>
            <a:r>
              <a:rPr lang="ru-RU" sz="6000" b="1" dirty="0" smtClean="0"/>
              <a:t>В чем значимость </a:t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 smtClean="0"/>
              <a:t>Софийского собора?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4981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852" y="1752600"/>
            <a:ext cx="9937104" cy="419668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ru-RU" sz="6000" dirty="0"/>
              <a:t>На древнерусских землях полоцкий Софийский собор стал третьим после храмов в Киеве и </a:t>
            </a:r>
            <a:r>
              <a:rPr lang="ru-RU" sz="6000" dirty="0" smtClean="0"/>
              <a:t>Новгороде.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5544616"/>
          </a:xfrm>
        </p:spPr>
        <p:txBody>
          <a:bodyPr rtlCol="0"/>
          <a:lstStyle/>
          <a:p>
            <a:pPr algn="ctr"/>
            <a:r>
              <a:rPr lang="ru-RU" sz="5000" dirty="0" smtClean="0"/>
              <a:t>Эта церковь </a:t>
            </a:r>
            <a:r>
              <a:rPr lang="ru-RU" sz="5000" dirty="0"/>
              <a:t>была построена в середине XII века зодчим </a:t>
            </a:r>
            <a:r>
              <a:rPr lang="ru-RU" sz="5000" dirty="0" smtClean="0"/>
              <a:t>Иоанном.</a:t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> Как она называется?</a:t>
            </a:r>
            <a:endParaRPr lang="ru-RU" sz="5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r="9037"/>
          <a:stretch>
            <a:fillRect/>
          </a:stretch>
        </p:blipFill>
        <p:spPr>
          <a:xfrm>
            <a:off x="5446713" y="685800"/>
            <a:ext cx="6742112" cy="5486400"/>
          </a:xfrm>
        </p:spPr>
      </p:pic>
    </p:spTree>
    <p:extLst>
      <p:ext uri="{BB962C8B-B14F-4D97-AF65-F5344CB8AC3E}">
        <p14:creationId xmlns:p14="http://schemas.microsoft.com/office/powerpoint/2010/main" val="123220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0" y="620688"/>
            <a:ext cx="5256584" cy="5904656"/>
          </a:xfrm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ru-RU" sz="4400" dirty="0" err="1" smtClean="0"/>
              <a:t>Спасо</a:t>
            </a:r>
            <a:r>
              <a:rPr lang="ru-RU" sz="4400" dirty="0" smtClean="0"/>
              <a:t>-Преображенская церковь </a:t>
            </a:r>
            <a:r>
              <a:rPr lang="ru-RU" sz="4400" dirty="0" err="1"/>
              <a:t>Спасо-Евфросиниевского</a:t>
            </a:r>
            <a:r>
              <a:rPr lang="ru-RU" sz="4400" dirty="0"/>
              <a:t> </a:t>
            </a:r>
            <a:r>
              <a:rPr lang="ru-RU" sz="4400" dirty="0" smtClean="0"/>
              <a:t>монастыря в Полоцке.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r="9037"/>
          <a:stretch>
            <a:fillRect/>
          </a:stretch>
        </p:blipFill>
        <p:spPr>
          <a:xfrm>
            <a:off x="5446713" y="685800"/>
            <a:ext cx="6742112" cy="5486400"/>
          </a:xfrm>
        </p:spPr>
      </p:pic>
    </p:spTree>
    <p:extLst>
      <p:ext uri="{BB962C8B-B14F-4D97-AF65-F5344CB8AC3E}">
        <p14:creationId xmlns:p14="http://schemas.microsoft.com/office/powerpoint/2010/main" val="239326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916832"/>
            <a:ext cx="9937104" cy="424847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ru-RU" sz="6700" b="1" dirty="0" smtClean="0"/>
              <a:t>Какие крупнейшие центры выделились на белорусских землях к концу </a:t>
            </a:r>
            <a:r>
              <a:rPr lang="en-US" sz="6700" b="1" dirty="0" smtClean="0"/>
              <a:t>X </a:t>
            </a:r>
            <a:r>
              <a:rPr lang="ru-RU" sz="6700" b="1" dirty="0" smtClean="0"/>
              <a:t>века</a:t>
            </a:r>
            <a:r>
              <a:rPr lang="ru-RU" sz="6700" b="1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65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9836" y="233264"/>
            <a:ext cx="10873208" cy="4275856"/>
          </a:xfrm>
        </p:spPr>
        <p:txBody>
          <a:bodyPr>
            <a:normAutofit/>
          </a:bodyPr>
          <a:lstStyle/>
          <a:p>
            <a:pPr lvl="0" algn="ctr"/>
            <a:r>
              <a:rPr lang="ru-RU" sz="6000" b="1" dirty="0" smtClean="0"/>
              <a:t>Чем украшали </a:t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 smtClean="0"/>
              <a:t>стены храмов?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91392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5688632"/>
          </a:xfrm>
        </p:spPr>
        <p:txBody>
          <a:bodyPr rtlCol="0"/>
          <a:lstStyle/>
          <a:p>
            <a:pPr algn="ctr">
              <a:lnSpc>
                <a:spcPct val="100000"/>
              </a:lnSpc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Фресками.</a:t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Евхаристия</a:t>
            </a:r>
            <a:r>
              <a:rPr lang="ru-RU" sz="4800" dirty="0"/>
              <a:t>. Фрагмент фрески </a:t>
            </a:r>
            <a:r>
              <a:rPr lang="ru-RU" sz="4800" dirty="0" err="1" smtClean="0"/>
              <a:t>Спасо</a:t>
            </a:r>
            <a:r>
              <a:rPr lang="ru-RU" sz="4800" dirty="0" smtClean="0"/>
              <a:t>-Преображенской </a:t>
            </a:r>
            <a:r>
              <a:rPr lang="ru-RU" sz="4800" dirty="0"/>
              <a:t>церкви в Полоцке, </a:t>
            </a:r>
            <a:r>
              <a:rPr lang="ru-RU" sz="4800" dirty="0" smtClean="0"/>
              <a:t>XII </a:t>
            </a:r>
            <a:r>
              <a:rPr lang="ru-RU" sz="4800" dirty="0"/>
              <a:t>в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" b="1432"/>
          <a:stretch>
            <a:fillRect/>
          </a:stretch>
        </p:blipFill>
        <p:spPr>
          <a:xfrm>
            <a:off x="5446713" y="685800"/>
            <a:ext cx="6742112" cy="4911725"/>
          </a:xfrm>
        </p:spPr>
      </p:pic>
    </p:spTree>
    <p:extLst>
      <p:ext uri="{BB962C8B-B14F-4D97-AF65-F5344CB8AC3E}">
        <p14:creationId xmlns:p14="http://schemas.microsoft.com/office/powerpoint/2010/main" val="15085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9836" y="233264"/>
            <a:ext cx="10873208" cy="485192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ru-RU" sz="6000" dirty="0" smtClean="0"/>
              <a:t>Какой из пяти древних храмов Гродно периода </a:t>
            </a:r>
            <a:r>
              <a:rPr lang="en-US" sz="6000" dirty="0" smtClean="0"/>
              <a:t>XII—XIII</a:t>
            </a:r>
            <a:r>
              <a:rPr lang="ru-RU" sz="6000" dirty="0" smtClean="0"/>
              <a:t> веков сохранился до наших дней?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95249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4176464"/>
          </a:xfrm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Борисоглебская, </a:t>
            </a:r>
            <a:r>
              <a:rPr lang="ru-RU" sz="4800" dirty="0" err="1" smtClean="0"/>
              <a:t>Коложская</a:t>
            </a:r>
            <a:r>
              <a:rPr lang="ru-RU" sz="4800" dirty="0" smtClean="0"/>
              <a:t> церковь, </a:t>
            </a:r>
            <a:r>
              <a:rPr lang="en-US" sz="4800" dirty="0" smtClean="0"/>
              <a:t>XII</a:t>
            </a:r>
            <a:r>
              <a:rPr lang="ru-RU" sz="4800" dirty="0" smtClean="0"/>
              <a:t> век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804" y="2492896"/>
            <a:ext cx="4267200" cy="1440160"/>
          </a:xfrm>
        </p:spPr>
        <p:txBody>
          <a:bodyPr rtlCol="0"/>
          <a:lstStyle/>
          <a:p>
            <a:pPr rtl="0"/>
            <a:endParaRPr lang="ru-RU" dirty="0" smtClean="0"/>
          </a:p>
          <a:p>
            <a:pPr rtl="0"/>
            <a:endParaRPr lang="ru-RU" dirty="0"/>
          </a:p>
          <a:p>
            <a:pPr rtl="0"/>
            <a:endParaRPr lang="en-US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9000"/>
          <a:stretch>
            <a:fillRect/>
          </a:stretch>
        </p:blipFill>
        <p:spPr>
          <a:xfrm>
            <a:off x="5446713" y="685800"/>
            <a:ext cx="6742112" cy="5486400"/>
          </a:xfrm>
        </p:spPr>
      </p:pic>
    </p:spTree>
    <p:extLst>
      <p:ext uri="{BB962C8B-B14F-4D97-AF65-F5344CB8AC3E}">
        <p14:creationId xmlns:p14="http://schemas.microsoft.com/office/powerpoint/2010/main" val="81856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1472952"/>
          </a:xfrm>
        </p:spPr>
        <p:txBody>
          <a:bodyPr rtlCol="0"/>
          <a:lstStyle/>
          <a:p>
            <a:pPr algn="ctr" rtl="0"/>
            <a:r>
              <a:rPr lang="ru-RU" sz="8800" dirty="0" smtClean="0"/>
              <a:t>МОЛОДЦЫ</a:t>
            </a:r>
            <a:r>
              <a:rPr lang="ru" sz="8800" dirty="0" smtClean="0"/>
              <a:t>!</a:t>
            </a:r>
            <a:endParaRPr lang="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980" y="3933056"/>
            <a:ext cx="7776864" cy="1934344"/>
          </a:xfrm>
        </p:spPr>
        <p:txBody>
          <a:bodyPr rtlCol="0">
            <a:noAutofit/>
          </a:bodyPr>
          <a:lstStyle/>
          <a:p>
            <a:pPr algn="ctr" rtl="0"/>
            <a:r>
              <a:rPr lang="ru" sz="6000" dirty="0" smtClean="0">
                <a:solidFill>
                  <a:srgbClr val="96B86B"/>
                </a:solidFill>
              </a:rPr>
              <a:t>Спасибо за участие!</a:t>
            </a:r>
            <a:endParaRPr lang="ru" sz="6000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1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484784"/>
            <a:ext cx="9937104" cy="2520280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ru-RU" sz="7200" dirty="0" smtClean="0"/>
              <a:t>Полоцк и Туров.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6023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484784"/>
            <a:ext cx="9937104" cy="468052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ru-RU" sz="7200" dirty="0" smtClean="0"/>
              <a:t>Какие вы еще знаете белорусские города, образовавшиеся </a:t>
            </a:r>
            <a:br>
              <a:rPr lang="ru-RU" sz="7200" dirty="0" smtClean="0"/>
            </a:br>
            <a:r>
              <a:rPr lang="ru-RU" sz="7200" dirty="0" smtClean="0"/>
              <a:t>в </a:t>
            </a:r>
            <a:r>
              <a:rPr lang="en-US" sz="7200" dirty="0" smtClean="0"/>
              <a:t>X-XIII </a:t>
            </a:r>
            <a:r>
              <a:rPr lang="ru-RU" sz="7200" dirty="0" smtClean="0"/>
              <a:t>вв.?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5924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484784"/>
            <a:ext cx="9937104" cy="424847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ru-RU" sz="7200" dirty="0" err="1" smtClean="0"/>
              <a:t>Менск</a:t>
            </a:r>
            <a:r>
              <a:rPr lang="ru-RU" sz="7200" dirty="0" smtClean="0"/>
              <a:t>, </a:t>
            </a:r>
            <a:br>
              <a:rPr lang="ru-RU" sz="7200" dirty="0" smtClean="0"/>
            </a:br>
            <a:r>
              <a:rPr lang="ru-RU" sz="7200" dirty="0" err="1" smtClean="0"/>
              <a:t>Берестье</a:t>
            </a:r>
            <a:r>
              <a:rPr lang="ru-RU" sz="7200" dirty="0" smtClean="0"/>
              <a:t>,</a:t>
            </a:r>
            <a:br>
              <a:rPr lang="ru-RU" sz="7200" dirty="0" smtClean="0"/>
            </a:br>
            <a:r>
              <a:rPr lang="ru-RU" sz="7200" dirty="0" smtClean="0"/>
              <a:t>Пинск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03866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484784"/>
            <a:ext cx="9937104" cy="3816424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ru-RU" sz="7200" dirty="0" smtClean="0"/>
              <a:t>Как выглядел белорусский город?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25294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908721"/>
            <a:ext cx="5328592" cy="5342854"/>
          </a:xfrm>
        </p:spPr>
        <p:txBody>
          <a:bodyPr rtlCol="0"/>
          <a:lstStyle/>
          <a:p>
            <a:pPr algn="ctr">
              <a:lnSpc>
                <a:spcPct val="100000"/>
              </a:lnSpc>
            </a:pPr>
            <a:r>
              <a:rPr lang="ru-RU" sz="4600" dirty="0" smtClean="0"/>
              <a:t>Как </a:t>
            </a:r>
            <a:r>
              <a:rPr lang="ru-RU" sz="4600" dirty="0"/>
              <a:t>правило, город состоял из </a:t>
            </a:r>
            <a:r>
              <a:rPr lang="ru-RU" sz="4600" dirty="0" err="1" smtClean="0"/>
              <a:t>дети́нца</a:t>
            </a:r>
            <a:r>
              <a:rPr lang="ru-RU" sz="4600" dirty="0"/>
              <a:t>, окольного города и </a:t>
            </a:r>
            <a:r>
              <a:rPr lang="ru-RU" sz="4600" dirty="0" err="1"/>
              <a:t>посáда</a:t>
            </a:r>
            <a:r>
              <a:rPr lang="ru-RU" sz="4600" dirty="0"/>
              <a:t>, торгово-ремесленной части.</a:t>
            </a:r>
            <a:endParaRPr lang="ru-RU" sz="4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r="9037"/>
          <a:stretch>
            <a:fillRect/>
          </a:stretch>
        </p:blipFill>
        <p:spPr>
          <a:xfrm>
            <a:off x="5446713" y="765175"/>
            <a:ext cx="6742112" cy="5486400"/>
          </a:xfrm>
        </p:spPr>
      </p:pic>
    </p:spTree>
    <p:extLst>
      <p:ext uri="{BB962C8B-B14F-4D97-AF65-F5344CB8AC3E}">
        <p14:creationId xmlns:p14="http://schemas.microsoft.com/office/powerpoint/2010/main" val="272882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48" y="980728"/>
            <a:ext cx="5544616" cy="4032448"/>
          </a:xfrm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ru-RU" sz="6000" dirty="0" smtClean="0"/>
              <a:t>Как называется этот музей?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r="3861"/>
          <a:stretch>
            <a:fillRect/>
          </a:stretch>
        </p:blipFill>
        <p:spPr>
          <a:xfrm>
            <a:off x="5446713" y="685800"/>
            <a:ext cx="6742112" cy="5486400"/>
          </a:xfrm>
        </p:spPr>
      </p:pic>
    </p:spTree>
    <p:extLst>
      <p:ext uri="{BB962C8B-B14F-4D97-AF65-F5344CB8AC3E}">
        <p14:creationId xmlns:p14="http://schemas.microsoft.com/office/powerpoint/2010/main" val="45200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47" y="980728"/>
            <a:ext cx="5328966" cy="4032448"/>
          </a:xfrm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Археологический музей «</a:t>
            </a:r>
            <a:r>
              <a:rPr lang="ru-RU" sz="4800" dirty="0" err="1" smtClean="0"/>
              <a:t>Берестье</a:t>
            </a:r>
            <a:r>
              <a:rPr lang="ru-RU" sz="4800" dirty="0" smtClean="0"/>
              <a:t>».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r="3861"/>
          <a:stretch>
            <a:fillRect/>
          </a:stretch>
        </p:blipFill>
        <p:spPr>
          <a:xfrm>
            <a:off x="5446713" y="685800"/>
            <a:ext cx="6742112" cy="5486400"/>
          </a:xfrm>
        </p:spPr>
      </p:pic>
    </p:spTree>
    <p:extLst>
      <p:ext uri="{BB962C8B-B14F-4D97-AF65-F5344CB8AC3E}">
        <p14:creationId xmlns:p14="http://schemas.microsoft.com/office/powerpoint/2010/main" val="123549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 дерева 16 х 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716_TF02801115" id="{CF60D1E3-8455-48F0-89F3-AB9F4607186E}" vid="{583FBC2F-3DFE-45F3-9FD2-0C052D3F6C88}"/>
    </a:ext>
  </a:extLst>
</a:theme>
</file>

<file path=ppt/theme/theme2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текстурой дерева (широкоэкранный формат)</Template>
  <TotalTime>432</TotalTime>
  <Words>175</Words>
  <Application>Microsoft Office PowerPoint</Application>
  <PresentationFormat>Произвольный</PresentationFormat>
  <Paragraphs>27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Century</vt:lpstr>
      <vt:lpstr>Текстура дерева 16 х 9</vt:lpstr>
      <vt:lpstr>Белорусский средневековый город</vt:lpstr>
      <vt:lpstr>Какие крупнейшие центры выделились на белорусских землях к концу X века?</vt:lpstr>
      <vt:lpstr>Полоцк и Туров.</vt:lpstr>
      <vt:lpstr>Какие вы еще знаете белорусские города, образовавшиеся  в X-XIII вв.?</vt:lpstr>
      <vt:lpstr>Менск,  Берестье, Пинск</vt:lpstr>
      <vt:lpstr>Как выглядел белорусский город?</vt:lpstr>
      <vt:lpstr>Как правило, город состоял из дети́нца, окольного города и посáда, торгово-ремесленной части.</vt:lpstr>
      <vt:lpstr>Как называется этот музей?</vt:lpstr>
      <vt:lpstr>Археологический музей «Берестье».</vt:lpstr>
      <vt:lpstr>С какого периода на территории Беларуси стали возводить христианские храмы из камня и кирпича?</vt:lpstr>
      <vt:lpstr>С XI века.</vt:lpstr>
      <vt:lpstr>Как называется самый древний из сохранившихся христианских храмов на землях Беларуси?</vt:lpstr>
      <vt:lpstr>Собор   Святой   Софии   в Полоцке.</vt:lpstr>
      <vt:lpstr>Сохранился ли первоначальный облик Софийского собора?</vt:lpstr>
      <vt:lpstr> В XVIII веке он был существенно перестроен.</vt:lpstr>
      <vt:lpstr>В чем значимость   Софийского собора?</vt:lpstr>
      <vt:lpstr>На древнерусских землях полоцкий Софийский собор стал третьим после храмов в Киеве и Новгороде.</vt:lpstr>
      <vt:lpstr>Эта церковь была построена в середине XII века зодчим Иоанном.   Как она называется?</vt:lpstr>
      <vt:lpstr>Спасо-Преображенская церковь Спасо-Евфросиниевского монастыря в Полоцке.</vt:lpstr>
      <vt:lpstr>Чем украшали   стены храмов?</vt:lpstr>
      <vt:lpstr> Фресками.  Евхаристия. Фрагмент фрески Спасо-Преображенской церкви в Полоцке, XII в.</vt:lpstr>
      <vt:lpstr>Какой из пяти древних храмов Гродно периода XII—XIII веков сохранился до наших дней?</vt:lpstr>
      <vt:lpstr>Борисоглебская, Коложская церковь, XII век</vt:lpstr>
      <vt:lpstr>МОЛОДЦЫ!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Правда и красота в искусстве Нидерландов</dc:title>
  <dc:creator>Lenovo</dc:creator>
  <cp:lastModifiedBy>Lenovo</cp:lastModifiedBy>
  <cp:revision>55</cp:revision>
  <dcterms:created xsi:type="dcterms:W3CDTF">2021-03-14T01:31:20Z</dcterms:created>
  <dcterms:modified xsi:type="dcterms:W3CDTF">2021-03-30T23:10:02Z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