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86" r:id="rId6"/>
    <p:sldId id="287" r:id="rId7"/>
    <p:sldId id="257" r:id="rId8"/>
    <p:sldId id="285" r:id="rId9"/>
    <p:sldId id="284" r:id="rId10"/>
    <p:sldId id="277" r:id="rId11"/>
    <p:sldId id="266" r:id="rId12"/>
    <p:sldId id="276" r:id="rId13"/>
    <p:sldId id="278" r:id="rId14"/>
    <p:sldId id="279" r:id="rId15"/>
    <p:sldId id="281" r:id="rId16"/>
    <p:sldId id="282" r:id="rId17"/>
    <p:sldId id="289" r:id="rId18"/>
    <p:sldId id="288" r:id="rId19"/>
    <p:sldId id="291" r:id="rId20"/>
    <p:sldId id="290" r:id="rId21"/>
    <p:sldId id="280" r:id="rId22"/>
    <p:sldId id="292" r:id="rId23"/>
    <p:sldId id="293" r:id="rId24"/>
    <p:sldId id="294" r:id="rId25"/>
    <p:sldId id="295" r:id="rId26"/>
    <p:sldId id="296" r:id="rId27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>
      <p:cViewPr varScale="1">
        <p:scale>
          <a:sx n="91" d="100"/>
          <a:sy n="91" d="100"/>
        </p:scale>
        <p:origin x="86" y="10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2337048"/>
          </a:xfrm>
        </p:spPr>
        <p:txBody>
          <a:bodyPr rtlCol="0"/>
          <a:lstStyle/>
          <a:p>
            <a:pPr algn="ctr" rtl="0"/>
            <a:r>
              <a:rPr lang="ru" sz="6600" dirty="0" smtClean="0"/>
              <a:t>Искусство Нидерландов: непохожие соседи</a:t>
            </a:r>
            <a:endParaRPr lang="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980" y="4876800"/>
            <a:ext cx="7776864" cy="990600"/>
          </a:xfrm>
        </p:spPr>
        <p:txBody>
          <a:bodyPr rtlCol="0">
            <a:normAutofit/>
          </a:bodyPr>
          <a:lstStyle/>
          <a:p>
            <a:pPr algn="ctr" rtl="0"/>
            <a:r>
              <a:rPr lang="ru" sz="4800" dirty="0" smtClean="0">
                <a:solidFill>
                  <a:srgbClr val="96B86B"/>
                </a:solidFill>
              </a:rPr>
              <a:t>Итоги Урока</a:t>
            </a:r>
            <a:endParaRPr lang="ru" sz="4800" dirty="0">
              <a:solidFill>
                <a:srgbClr val="96B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smtClean="0"/>
              <a:t>Ф.СНЕЙДЕРС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НАТЮРМОРТ </a:t>
            </a:r>
            <a:r>
              <a:rPr lang="ru-RU" dirty="0"/>
              <a:t>С ФРУКТАМИ</a:t>
            </a:r>
            <a:endParaRPr lang="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r="13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047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916832"/>
            <a:ext cx="9601201" cy="2304256"/>
          </a:xfrm>
        </p:spPr>
        <p:txBody>
          <a:bodyPr rtlCol="0"/>
          <a:lstStyle/>
          <a:p>
            <a:pPr algn="ctr" rtl="0"/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39" y="0"/>
            <a:ext cx="5190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6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685800"/>
            <a:ext cx="4320479" cy="5263480"/>
          </a:xfrm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РУБЕНС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АВТОПРОТРЕТ</a:t>
            </a:r>
            <a:br>
              <a:rPr lang="ru-RU" dirty="0" smtClean="0"/>
            </a:br>
            <a:r>
              <a:rPr lang="ru-RU" dirty="0" smtClean="0"/>
              <a:t> С ИЗАБЕЛЛОЙ БРАНТ</a:t>
            </a:r>
            <a:endParaRPr lang="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35" y="297670"/>
            <a:ext cx="4768345" cy="62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8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916832"/>
            <a:ext cx="9601201" cy="2304256"/>
          </a:xfrm>
        </p:spPr>
        <p:txBody>
          <a:bodyPr rtlCol="0"/>
          <a:lstStyle/>
          <a:p>
            <a:pPr algn="ctr" rtl="0"/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0"/>
            <a:ext cx="5832648" cy="67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6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smtClean="0"/>
              <a:t>РЕМБРАНДТ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АВТОПОРТРЕТ</a:t>
            </a:r>
            <a:endParaRPr lang="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0" b="97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212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916832"/>
            <a:ext cx="9601201" cy="2304256"/>
          </a:xfrm>
        </p:spPr>
        <p:txBody>
          <a:bodyPr rtlCol="0"/>
          <a:lstStyle/>
          <a:p>
            <a:pPr algn="ctr" rtl="0"/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85" y="0"/>
            <a:ext cx="5858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3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4255368"/>
          </a:xfrm>
        </p:spPr>
        <p:txBody>
          <a:bodyPr rtlCol="0"/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ЯН ВЕРМЕЕР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ДЕВУШКА С ЖЕМЧУЖНОЙ СЕРЕЖКОЙ</a:t>
            </a:r>
            <a:endParaRPr lang="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0" b="72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549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916832"/>
            <a:ext cx="9601201" cy="2304256"/>
          </a:xfrm>
        </p:spPr>
        <p:txBody>
          <a:bodyPr rtlCol="0"/>
          <a:lstStyle/>
          <a:p>
            <a:pPr algn="ctr" rtl="0"/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507" y="0"/>
            <a:ext cx="6209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2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5047456"/>
          </a:xfrm>
        </p:spPr>
        <p:txBody>
          <a:bodyPr rtlCol="0"/>
          <a:lstStyle/>
          <a:p>
            <a:pPr algn="ctr">
              <a:lnSpc>
                <a:spcPct val="100000"/>
              </a:lnSpc>
            </a:pPr>
            <a:r>
              <a:rPr lang="ru-RU" dirty="0"/>
              <a:t>ВАН </a:t>
            </a:r>
            <a:r>
              <a:rPr lang="ru-RU" dirty="0" smtClean="0"/>
              <a:t>ДЕЙК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КАРЛ I, </a:t>
            </a:r>
            <a:r>
              <a:rPr lang="ru-RU" dirty="0"/>
              <a:t>КОРОЛЬ </a:t>
            </a:r>
            <a:r>
              <a:rPr lang="ru-RU" dirty="0" smtClean="0"/>
              <a:t>АНГЛИИ,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НА ОХОТЕ</a:t>
            </a:r>
            <a:endParaRPr lang="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6" b="4726"/>
          <a:stretch>
            <a:fillRect/>
          </a:stretch>
        </p:blipFill>
        <p:spPr>
          <a:xfrm>
            <a:off x="6165850" y="70326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9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916832"/>
            <a:ext cx="9601201" cy="2304256"/>
          </a:xfrm>
        </p:spPr>
        <p:txBody>
          <a:bodyPr rtlCol="0"/>
          <a:lstStyle/>
          <a:p>
            <a:pPr algn="ctr" rtl="0"/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5" y="0"/>
            <a:ext cx="8761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1916832"/>
            <a:ext cx="10369152" cy="288032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/>
              <a:t>Назовите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основные </a:t>
            </a:r>
            <a:r>
              <a:rPr lang="ru-RU" dirty="0"/>
              <a:t>отличия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искусстве </a:t>
            </a:r>
            <a:br>
              <a:rPr lang="ru-RU" dirty="0" smtClean="0"/>
            </a:br>
            <a:r>
              <a:rPr lang="ru-RU" dirty="0" smtClean="0"/>
              <a:t>Фландрии и Голландии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религии</a:t>
            </a:r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1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4255368"/>
          </a:xfrm>
        </p:spPr>
        <p:txBody>
          <a:bodyPr rtlCol="0"/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ЕМБРАНДТ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НОЧНОЙ ДОЗОР</a:t>
            </a:r>
            <a:endParaRPr lang="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1" r="108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83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916832"/>
            <a:ext cx="9601201" cy="2304256"/>
          </a:xfrm>
        </p:spPr>
        <p:txBody>
          <a:bodyPr rtlCol="0"/>
          <a:lstStyle/>
          <a:p>
            <a:pPr algn="ctr" rtl="0"/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9" y="0"/>
            <a:ext cx="5569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6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685800"/>
            <a:ext cx="4680519" cy="4759424"/>
          </a:xfrm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ru-RU" dirty="0"/>
              <a:t>Р</a:t>
            </a:r>
            <a:r>
              <a:rPr lang="ru-RU" dirty="0" smtClean="0"/>
              <a:t>ЕМБРАНДТ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ВОЗВРВЩЕНИЕ</a:t>
            </a:r>
            <a:br>
              <a:rPr lang="ru-RU" dirty="0" smtClean="0"/>
            </a:br>
            <a:r>
              <a:rPr lang="ru-RU" dirty="0" smtClean="0"/>
              <a:t>БЛУДНОГО СЫНА</a:t>
            </a:r>
            <a:endParaRPr lang="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" b="9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647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1472952"/>
          </a:xfrm>
        </p:spPr>
        <p:txBody>
          <a:bodyPr rtlCol="0"/>
          <a:lstStyle/>
          <a:p>
            <a:pPr algn="ctr" rtl="0"/>
            <a:r>
              <a:rPr lang="ru-RU" sz="8800" dirty="0" smtClean="0"/>
              <a:t>МОЛОДЦЫ</a:t>
            </a:r>
            <a:r>
              <a:rPr lang="ru" sz="8800" dirty="0" smtClean="0"/>
              <a:t>!</a:t>
            </a:r>
            <a:endParaRPr lang="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980" y="3933056"/>
            <a:ext cx="7776864" cy="1934344"/>
          </a:xfrm>
        </p:spPr>
        <p:txBody>
          <a:bodyPr rtlCol="0">
            <a:noAutofit/>
          </a:bodyPr>
          <a:lstStyle/>
          <a:p>
            <a:pPr algn="ctr" rtl="0"/>
            <a:r>
              <a:rPr lang="ru" sz="6000" dirty="0" smtClean="0">
                <a:solidFill>
                  <a:srgbClr val="96B86B"/>
                </a:solidFill>
              </a:rPr>
              <a:t>Спасибо за участие!</a:t>
            </a:r>
            <a:endParaRPr lang="ru" sz="6000" dirty="0">
              <a:solidFill>
                <a:srgbClr val="96B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1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1916832"/>
            <a:ext cx="10369152" cy="230425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 smtClean="0"/>
              <a:t>Религия</a:t>
            </a:r>
            <a:br>
              <a:rPr lang="ru-RU" dirty="0" smtClean="0"/>
            </a:br>
            <a:r>
              <a:rPr lang="ru" dirty="0"/>
              <a:t/>
            </a:r>
            <a:br>
              <a:rPr lang="ru" dirty="0"/>
            </a:br>
            <a:r>
              <a:rPr lang="ru-RU" dirty="0" smtClean="0"/>
              <a:t>Фландрия - католицизм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Голландии - протестантизм</a:t>
            </a:r>
            <a:br>
              <a:rPr lang="ru-RU" dirty="0" smtClean="0"/>
            </a:br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1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1916832"/>
            <a:ext cx="10369152" cy="280831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 smtClean="0"/>
              <a:t>Назовите,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кто является заказчиками произведений искусства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 Фландрии и Голландии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1916832"/>
            <a:ext cx="10369152" cy="338437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 smtClean="0"/>
              <a:t>Заказчики произведений искусства: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Фландрия – </a:t>
            </a:r>
            <a:br>
              <a:rPr lang="ru-RU" dirty="0" smtClean="0"/>
            </a:br>
            <a:r>
              <a:rPr lang="ru-RU" dirty="0" smtClean="0"/>
              <a:t>церковь, придворные круги,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Голландии – </a:t>
            </a:r>
            <a:br>
              <a:rPr lang="ru-RU" dirty="0" smtClean="0"/>
            </a:br>
            <a:r>
              <a:rPr lang="ru-RU" dirty="0" smtClean="0"/>
              <a:t>богатые люди.</a:t>
            </a:r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5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0" y="1844824"/>
            <a:ext cx="10369152" cy="388843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 smtClean="0"/>
              <a:t>Определите,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к фламандской или голландской школе живописи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относится картина,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вспомните автора </a:t>
            </a:r>
            <a:br>
              <a:rPr lang="ru-RU" dirty="0" smtClean="0"/>
            </a:br>
            <a:r>
              <a:rPr lang="ru-RU" dirty="0" smtClean="0"/>
              <a:t>и название картины</a:t>
            </a:r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3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916832"/>
            <a:ext cx="9601201" cy="2304256"/>
          </a:xfrm>
        </p:spPr>
        <p:txBody>
          <a:bodyPr rtlCol="0"/>
          <a:lstStyle/>
          <a:p>
            <a:pPr algn="ctr" rtl="0"/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16" y="-22122"/>
            <a:ext cx="6473824" cy="67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6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smtClean="0"/>
              <a:t>В.К</a:t>
            </a:r>
            <a:r>
              <a:rPr lang="ru-RU" dirty="0"/>
              <a:t>. ХЕДА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ЗАВТРАК С </a:t>
            </a:r>
            <a:r>
              <a:rPr lang="ru-RU" dirty="0" smtClean="0"/>
              <a:t>КРАБОМ</a:t>
            </a:r>
            <a:endParaRPr lang="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916832"/>
            <a:ext cx="9601201" cy="2304256"/>
          </a:xfrm>
        </p:spPr>
        <p:txBody>
          <a:bodyPr rtlCol="0"/>
          <a:lstStyle/>
          <a:p>
            <a:pPr algn="ctr" rtl="0"/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60" y="8382"/>
            <a:ext cx="9992506" cy="66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8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 дерева 16 х 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716_TF02801115" id="{CF60D1E3-8455-48F0-89F3-AB9F4607186E}" vid="{583FBC2F-3DFE-45F3-9FD2-0C052D3F6C88}"/>
    </a:ext>
  </a:extLst>
</a:theme>
</file>

<file path=ppt/theme/theme2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текстурой дерева (широкоэкранный формат)</Template>
  <TotalTime>52</TotalTime>
  <Words>35</Words>
  <Application>Microsoft Office PowerPoint</Application>
  <PresentationFormat>Произвольный</PresentationFormat>
  <Paragraphs>17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Century</vt:lpstr>
      <vt:lpstr>Текстура дерева 16 х 9</vt:lpstr>
      <vt:lpstr>Искусство Нидерландов: непохожие соседи</vt:lpstr>
      <vt:lpstr>Назовите  основные отличия  в искусстве  Фландрии и Голландии  в религии</vt:lpstr>
      <vt:lpstr>Религия  Фландрия - католицизм    Голландии - протестантизм </vt:lpstr>
      <vt:lpstr>Назовите,   кто является заказчиками произведений искусства  во Фландрии и Голландии</vt:lpstr>
      <vt:lpstr>Заказчики произведений искусства:  Фландрия –  церковь, придворные круги,     Голландии –  богатые люди.</vt:lpstr>
      <vt:lpstr>Определите,   к фламандской или голландской школе живописи   относится картина,  вспомните автора  и название картины</vt:lpstr>
      <vt:lpstr>Презентация PowerPoint</vt:lpstr>
      <vt:lpstr>В.К. ХЕДА  ЗАВТРАК С КРАБОМ</vt:lpstr>
      <vt:lpstr>Презентация PowerPoint</vt:lpstr>
      <vt:lpstr>Ф.СНЕЙДЕРС  НАТЮРМОРТ С ФРУКТАМИ</vt:lpstr>
      <vt:lpstr>Презентация PowerPoint</vt:lpstr>
      <vt:lpstr>РУБЕНС  АВТОПРОТРЕТ  С ИЗАБЕЛЛОЙ БРАНТ</vt:lpstr>
      <vt:lpstr>Презентация PowerPoint</vt:lpstr>
      <vt:lpstr>РЕМБРАНДТ  АВТОПОРТРЕТ</vt:lpstr>
      <vt:lpstr>Презентация PowerPoint</vt:lpstr>
      <vt:lpstr>ЯН ВЕРМЕЕР  ДЕВУШКА С ЖЕМЧУЖНОЙ СЕРЕЖКОЙ</vt:lpstr>
      <vt:lpstr>Презентация PowerPoint</vt:lpstr>
      <vt:lpstr>ВАН ДЕЙК  КАРЛ I, КОРОЛЬ АНГЛИИ,  НА ОХОТЕ</vt:lpstr>
      <vt:lpstr>Презентация PowerPoint</vt:lpstr>
      <vt:lpstr>РЕМБРАНДТ  НОЧНОЙ ДОЗОР</vt:lpstr>
      <vt:lpstr>Презентация PowerPoint</vt:lpstr>
      <vt:lpstr>РЕМБРАНДТ  ВОЗВРВЩЕНИЕ БЛУДНОГО СЫНА</vt:lpstr>
      <vt:lpstr>МОЛОДЦЫ!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Правда и красота в искусстве Нидерландов</dc:title>
  <dc:creator>Lenovo</dc:creator>
  <cp:lastModifiedBy>Lenovo</cp:lastModifiedBy>
  <cp:revision>8</cp:revision>
  <dcterms:created xsi:type="dcterms:W3CDTF">2021-03-14T01:31:20Z</dcterms:created>
  <dcterms:modified xsi:type="dcterms:W3CDTF">2021-03-30T23:17:46Z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