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19" r:id="rId6"/>
    <p:sldId id="278" r:id="rId7"/>
    <p:sldId id="332" r:id="rId8"/>
    <p:sldId id="347" r:id="rId9"/>
    <p:sldId id="355" r:id="rId10"/>
    <p:sldId id="356" r:id="rId11"/>
    <p:sldId id="334" r:id="rId12"/>
    <p:sldId id="336" r:id="rId13"/>
    <p:sldId id="325" r:id="rId14"/>
    <p:sldId id="348" r:id="rId15"/>
    <p:sldId id="349" r:id="rId16"/>
    <p:sldId id="350" r:id="rId17"/>
    <p:sldId id="338" r:id="rId18"/>
    <p:sldId id="351" r:id="rId19"/>
    <p:sldId id="341" r:id="rId20"/>
    <p:sldId id="354" r:id="rId21"/>
    <p:sldId id="353" r:id="rId22"/>
    <p:sldId id="352" r:id="rId23"/>
    <p:sldId id="339" r:id="rId24"/>
    <p:sldId id="340" r:id="rId25"/>
    <p:sldId id="296" r:id="rId2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56FCA0-5DD7-4C04-AB1C-F854BAC2737F}">
          <p14:sldIdLst>
            <p14:sldId id="256"/>
            <p14:sldId id="319"/>
            <p14:sldId id="278"/>
            <p14:sldId id="332"/>
            <p14:sldId id="347"/>
            <p14:sldId id="355"/>
            <p14:sldId id="356"/>
            <p14:sldId id="334"/>
            <p14:sldId id="336"/>
            <p14:sldId id="325"/>
            <p14:sldId id="348"/>
            <p14:sldId id="349"/>
            <p14:sldId id="350"/>
            <p14:sldId id="338"/>
            <p14:sldId id="351"/>
            <p14:sldId id="341"/>
            <p14:sldId id="354"/>
            <p14:sldId id="353"/>
            <p14:sldId id="352"/>
            <p14:sldId id="339"/>
            <p14:sldId id="340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>
      <p:cViewPr varScale="1">
        <p:scale>
          <a:sx n="91" d="100"/>
          <a:sy n="91" d="100"/>
        </p:scale>
        <p:origin x="86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9100120" cy="2337048"/>
          </a:xfrm>
        </p:spPr>
        <p:txBody>
          <a:bodyPr rtlCol="0"/>
          <a:lstStyle/>
          <a:p>
            <a:pPr algn="ctr"/>
            <a:r>
              <a:rPr lang="ru-RU" b="1" dirty="0"/>
              <a:t>Великолепное барокко: театральность во всем</a:t>
            </a:r>
            <a:endParaRPr lang="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4876800"/>
            <a:ext cx="7776864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ru" sz="4800" dirty="0" smtClean="0">
                <a:solidFill>
                  <a:srgbClr val="96B86B"/>
                </a:solidFill>
              </a:rPr>
              <a:t>Итоги Урока</a:t>
            </a:r>
            <a:endParaRPr lang="ru" sz="48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052736"/>
            <a:ext cx="5040560" cy="4320480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ru-RU" sz="5000" dirty="0" smtClean="0"/>
              <a:t>Чем известна церковь </a:t>
            </a:r>
            <a:r>
              <a:rPr lang="ru-RU" sz="5000" dirty="0"/>
              <a:t>Сан-Карло алле Куатро Фонтане в </a:t>
            </a:r>
            <a:r>
              <a:rPr lang="ru-RU" sz="5000" dirty="0" smtClean="0"/>
              <a:t>Риме?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2" b="10562"/>
          <a:stretch>
            <a:fillRect/>
          </a:stretch>
        </p:blipFill>
        <p:spPr>
          <a:xfrm>
            <a:off x="6094413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244543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052736"/>
            <a:ext cx="5040560" cy="4320480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ru-RU" sz="6000" dirty="0" smtClean="0"/>
              <a:t>Наиболее яркий образец стиля барокко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2" b="10562"/>
          <a:stretch>
            <a:fillRect/>
          </a:stretch>
        </p:blipFill>
        <p:spPr>
          <a:xfrm>
            <a:off x="6094413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316420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556792"/>
            <a:ext cx="9937104" cy="43924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6600" dirty="0" smtClean="0"/>
              <a:t>Перечислите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 характерные черты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 живописи 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стиля барокко.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3607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548680"/>
            <a:ext cx="9937104" cy="547260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Динамика,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контраст,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плавность </a:t>
            </a:r>
            <a:r>
              <a:rPr lang="ru-RU" dirty="0"/>
              <a:t>линий,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иллюзорно </a:t>
            </a:r>
            <a:r>
              <a:rPr lang="ru-RU" dirty="0"/>
              <a:t>объёмные формы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драматизм </a:t>
            </a:r>
            <a:r>
              <a:rPr lang="ru-RU" dirty="0"/>
              <a:t>(«театральное» освещение</a:t>
            </a:r>
            <a:r>
              <a:rPr lang="ru-RU" dirty="0" smtClean="0"/>
              <a:t>).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6042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980728"/>
            <a:ext cx="5040560" cy="4536504"/>
          </a:xfrm>
        </p:spPr>
        <p:txBody>
          <a:bodyPr rtlCol="0"/>
          <a:lstStyle/>
          <a:p>
            <a:pPr algn="ctr"/>
            <a:r>
              <a:rPr lang="ru-RU" sz="5400" dirty="0" smtClean="0"/>
              <a:t>Чем необычна роспись </a:t>
            </a:r>
            <a:r>
              <a:rPr lang="ru-RU" sz="5400" dirty="0"/>
              <a:t>сводов в церкви </a:t>
            </a:r>
            <a:r>
              <a:rPr lang="ru-RU" sz="5400" dirty="0" err="1"/>
              <a:t>Сант-Иньяцио</a:t>
            </a:r>
            <a:r>
              <a:rPr lang="ru-RU" sz="5400" dirty="0"/>
              <a:t> в </a:t>
            </a:r>
            <a:r>
              <a:rPr lang="ru-RU" sz="5400" dirty="0" smtClean="0"/>
              <a:t>Риме?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r="16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500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3" y="980728"/>
            <a:ext cx="5040560" cy="3960440"/>
          </a:xfrm>
        </p:spPr>
        <p:txBody>
          <a:bodyPr rtlCol="0"/>
          <a:lstStyle/>
          <a:p>
            <a:pPr algn="ctr"/>
            <a:r>
              <a:rPr lang="ru-RU" sz="5400" dirty="0" smtClean="0"/>
              <a:t>Роспись потолка создает ощущение купола.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r="16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046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320480"/>
          </a:xfrm>
        </p:spPr>
        <p:txBody>
          <a:bodyPr rtlCol="0"/>
          <a:lstStyle/>
          <a:p>
            <a:pPr algn="ctr"/>
            <a:r>
              <a:rPr lang="ru-RU" sz="6000" dirty="0" smtClean="0"/>
              <a:t>Что такое</a:t>
            </a:r>
            <a:br>
              <a:rPr lang="ru-RU" sz="6000" dirty="0" smtClean="0"/>
            </a:br>
            <a:r>
              <a:rPr lang="ru-RU" sz="6000" dirty="0" smtClean="0"/>
              <a:t> «театральное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освещение?»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361"/>
          <a:stretch>
            <a:fillRect/>
          </a:stretch>
        </p:blipFill>
        <p:spPr>
          <a:xfrm>
            <a:off x="5446713" y="685800"/>
            <a:ext cx="6840537" cy="5486400"/>
          </a:xfrm>
        </p:spPr>
      </p:pic>
    </p:spTree>
    <p:extLst>
      <p:ext uri="{BB962C8B-B14F-4D97-AF65-F5344CB8AC3E}">
        <p14:creationId xmlns:p14="http://schemas.microsoft.com/office/powerpoint/2010/main" val="16475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5400600"/>
          </a:xfrm>
        </p:spPr>
        <p:txBody>
          <a:bodyPr rtlCol="0"/>
          <a:lstStyle/>
          <a:p>
            <a:r>
              <a:rPr lang="ru-RU" dirty="0"/>
              <a:t>Свет, изображённый </a:t>
            </a:r>
            <a:r>
              <a:rPr lang="ru-RU" dirty="0" smtClean="0"/>
              <a:t>мастером, подобно свету прожекторов на сцене, выхватывает </a:t>
            </a:r>
            <a:r>
              <a:rPr lang="ru-RU" dirty="0"/>
              <a:t>из тьмы фрагменты картины, наиболее важные для восприятия.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361"/>
          <a:stretch>
            <a:fillRect/>
          </a:stretch>
        </p:blipFill>
        <p:spPr>
          <a:xfrm>
            <a:off x="5446713" y="685800"/>
            <a:ext cx="6840537" cy="5486400"/>
          </a:xfrm>
        </p:spPr>
      </p:pic>
    </p:spTree>
    <p:extLst>
      <p:ext uri="{BB962C8B-B14F-4D97-AF65-F5344CB8AC3E}">
        <p14:creationId xmlns:p14="http://schemas.microsoft.com/office/powerpoint/2010/main" val="241267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556792"/>
            <a:ext cx="9937104" cy="45365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6600" dirty="0" smtClean="0"/>
              <a:t>Перечислите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 характерные черты 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скульптуры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 стиля барокко.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5928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685800"/>
            <a:ext cx="9937104" cy="562352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Позы </a:t>
            </a:r>
            <a:r>
              <a:rPr lang="ru-RU" dirty="0"/>
              <a:t>и жесты персонажей динамичны</a:t>
            </a:r>
            <a:r>
              <a:rPr lang="ru-RU" dirty="0" smtClean="0"/>
              <a:t>, </a:t>
            </a:r>
            <a:r>
              <a:rPr lang="ru-RU" dirty="0"/>
              <a:t>выразительны и условны,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легкость </a:t>
            </a:r>
            <a:r>
              <a:rPr lang="ru-RU" dirty="0"/>
              <a:t>и красота волос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фигурки </a:t>
            </a:r>
            <a:r>
              <a:rPr lang="ru-RU" dirty="0" err="1"/>
              <a:t>пýтти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много </a:t>
            </a:r>
            <a:r>
              <a:rPr lang="ru-RU" dirty="0"/>
              <a:t>складок в одежде.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24309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3096344"/>
          </a:xfrm>
        </p:spPr>
        <p:txBody>
          <a:bodyPr>
            <a:normAutofit/>
          </a:bodyPr>
          <a:lstStyle/>
          <a:p>
            <a:pPr lvl="0" algn="ctr"/>
            <a:r>
              <a:rPr lang="ru-RU" sz="6000" b="1" dirty="0" smtClean="0"/>
              <a:t>Когда и в какой стране зародился художественный стиль барокко?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47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476672"/>
            <a:ext cx="5040560" cy="5905078"/>
          </a:xfrm>
        </p:spPr>
        <p:txBody>
          <a:bodyPr rtlCol="0"/>
          <a:lstStyle/>
          <a:p>
            <a:pPr algn="ctr"/>
            <a:r>
              <a:rPr lang="ru-RU" sz="5000" dirty="0"/>
              <a:t>Алтарь </a:t>
            </a:r>
            <a:r>
              <a:rPr lang="ru-RU" sz="5000" dirty="0" err="1"/>
              <a:t>Луиджи</a:t>
            </a:r>
            <a:r>
              <a:rPr lang="ru-RU" sz="5000" dirty="0"/>
              <a:t> </a:t>
            </a:r>
            <a:r>
              <a:rPr lang="ru-RU" sz="5000" dirty="0" err="1"/>
              <a:t>Гонзага</a:t>
            </a:r>
            <a:r>
              <a:rPr lang="ru-RU" sz="5000" dirty="0"/>
              <a:t> в церкви </a:t>
            </a:r>
            <a:r>
              <a:rPr lang="ru-RU" sz="5000" dirty="0" err="1"/>
              <a:t>Сант-Иньяцио</a:t>
            </a:r>
            <a:r>
              <a:rPr lang="ru-RU" sz="5000" dirty="0"/>
              <a:t> в </a:t>
            </a:r>
            <a:r>
              <a:rPr lang="ru-RU" sz="5000" dirty="0" smtClean="0"/>
              <a:t>Риме.</a:t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>Кто такие путти?</a:t>
            </a:r>
            <a:endParaRPr lang="ru-RU" sz="5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242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104456"/>
          </a:xfrm>
        </p:spPr>
        <p:txBody>
          <a:bodyPr rtlCol="0"/>
          <a:lstStyle/>
          <a:p>
            <a:pPr algn="ctr"/>
            <a:r>
              <a:rPr lang="ru-RU" sz="6000" dirty="0" smtClean="0"/>
              <a:t>Путти –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амуры.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85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1472952"/>
          </a:xfrm>
        </p:spPr>
        <p:txBody>
          <a:bodyPr rtlCol="0"/>
          <a:lstStyle/>
          <a:p>
            <a:pPr algn="ctr" rtl="0"/>
            <a:r>
              <a:rPr lang="ru-RU" sz="8800" dirty="0" smtClean="0"/>
              <a:t>МОЛОДЦЫ</a:t>
            </a:r>
            <a:r>
              <a:rPr lang="ru" sz="8800" dirty="0" smtClean="0"/>
              <a:t>!</a:t>
            </a:r>
            <a:endParaRPr lang="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3933056"/>
            <a:ext cx="7776864" cy="1934344"/>
          </a:xfrm>
        </p:spPr>
        <p:txBody>
          <a:bodyPr rtlCol="0">
            <a:noAutofit/>
          </a:bodyPr>
          <a:lstStyle/>
          <a:p>
            <a:pPr algn="ctr" rtl="0"/>
            <a:r>
              <a:rPr lang="ru" sz="6000" dirty="0" smtClean="0">
                <a:solidFill>
                  <a:srgbClr val="96B86B"/>
                </a:solidFill>
              </a:rPr>
              <a:t>Спасибо за участие!</a:t>
            </a:r>
            <a:endParaRPr lang="ru" sz="60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628800"/>
            <a:ext cx="5040560" cy="3744416"/>
          </a:xfrm>
        </p:spPr>
        <p:txBody>
          <a:bodyPr rtlCol="0"/>
          <a:lstStyle/>
          <a:p>
            <a:pPr algn="ctr"/>
            <a:r>
              <a:rPr lang="ru-RU" sz="6000" dirty="0" smtClean="0"/>
              <a:t>В Италии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9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047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340768"/>
            <a:ext cx="9937104" cy="3456384"/>
          </a:xfrm>
        </p:spPr>
        <p:txBody>
          <a:bodyPr>
            <a:normAutofit/>
          </a:bodyPr>
          <a:lstStyle/>
          <a:p>
            <a:pPr lvl="0" algn="ctr"/>
            <a:r>
              <a:rPr lang="ru-RU" sz="6000" b="1" dirty="0" smtClean="0"/>
              <a:t>Каково значение слова </a:t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>«барокко»?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53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628800"/>
            <a:ext cx="5040560" cy="2520280"/>
          </a:xfrm>
        </p:spPr>
        <p:txBody>
          <a:bodyPr rtlCol="0"/>
          <a:lstStyle/>
          <a:p>
            <a:pPr algn="ctr"/>
            <a:r>
              <a:rPr lang="ru-RU" sz="4400" dirty="0" smtClean="0"/>
              <a:t>«Неправильный</a:t>
            </a:r>
            <a:r>
              <a:rPr lang="ru-RU" sz="4400" dirty="0"/>
              <a:t>», «искажённый», «причудливый</a:t>
            </a:r>
            <a:r>
              <a:rPr lang="ru-RU" sz="4400" dirty="0" smtClean="0"/>
              <a:t>»,</a:t>
            </a:r>
            <a:br>
              <a:rPr lang="ru-RU" sz="4400" dirty="0" smtClean="0"/>
            </a:br>
            <a:r>
              <a:rPr lang="ru-RU" sz="4400" dirty="0" smtClean="0"/>
              <a:t>«жемчужина  страной формы».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r="14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28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340768"/>
            <a:ext cx="9937104" cy="3456384"/>
          </a:xfrm>
        </p:spPr>
        <p:txBody>
          <a:bodyPr>
            <a:normAutofit/>
          </a:bodyPr>
          <a:lstStyle/>
          <a:p>
            <a:pPr lvl="0" algn="ctr"/>
            <a:r>
              <a:rPr lang="ru-RU" sz="6000" b="1" dirty="0" smtClean="0"/>
              <a:t>Какова идея стиля </a:t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>барокко?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04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340768"/>
            <a:ext cx="9937104" cy="4248472"/>
          </a:xfrm>
        </p:spPr>
        <p:txBody>
          <a:bodyPr>
            <a:normAutofit/>
          </a:bodyPr>
          <a:lstStyle/>
          <a:p>
            <a:pPr lvl="0" algn="ctr"/>
            <a:r>
              <a:rPr lang="ru-RU" sz="6000" b="1" dirty="0" smtClean="0"/>
              <a:t>Крах гуманизма, </a:t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>обращение к религии </a:t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>и мистике?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00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381642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6600" dirty="0" smtClean="0"/>
              <a:t>Перечислите 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характерные черты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 архитектуры 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стиля барокко.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4355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980728"/>
            <a:ext cx="9937104" cy="5587852"/>
          </a:xfrm>
        </p:spPr>
        <p:txBody>
          <a:bodyPr>
            <a:noAutofit/>
          </a:bodyPr>
          <a:lstStyle/>
          <a:p>
            <a:pPr lvl="0"/>
            <a:r>
              <a:rPr lang="ru-RU" sz="4200" dirty="0"/>
              <a:t>Зрелищность</a:t>
            </a:r>
            <a:r>
              <a:rPr lang="ru-RU" sz="4200" dirty="0" smtClean="0"/>
              <a:t>,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сложность</a:t>
            </a:r>
            <a:r>
              <a:rPr lang="ru-RU" sz="4200" dirty="0"/>
              <a:t>, 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постройки </a:t>
            </a:r>
            <a:r>
              <a:rPr lang="ru-RU" sz="4200" dirty="0"/>
              <a:t>«искривлялись», 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/>
              <a:t/>
            </a:r>
            <a:br>
              <a:rPr lang="ru-RU" sz="4200" dirty="0"/>
            </a:br>
            <a:r>
              <a:rPr lang="ru-RU" sz="4200" dirty="0" smtClean="0"/>
              <a:t>выступы </a:t>
            </a:r>
            <a:r>
              <a:rPr lang="ru-RU" sz="4200" dirty="0"/>
              <a:t>и углубления, 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много </a:t>
            </a:r>
            <a:r>
              <a:rPr lang="ru-RU" sz="4200" dirty="0"/>
              <a:t>колонн; 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снаружи </a:t>
            </a:r>
            <a:r>
              <a:rPr lang="ru-RU" sz="4200" dirty="0"/>
              <a:t>и внутри крупный и сложный </a:t>
            </a:r>
            <a:r>
              <a:rPr lang="ru-RU" sz="4200" dirty="0" smtClean="0"/>
              <a:t>декор.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73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6_TF02801115" id="{CF60D1E3-8455-48F0-89F3-AB9F4607186E}" vid="{583FBC2F-3DFE-45F3-9FD2-0C052D3F6C8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355</TotalTime>
  <Words>127</Words>
  <Application>Microsoft Office PowerPoint</Application>
  <PresentationFormat>Произвольный</PresentationFormat>
  <Paragraphs>24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Century</vt:lpstr>
      <vt:lpstr>Текстура дерева 16 х 9</vt:lpstr>
      <vt:lpstr>Великолепное барокко: театральность во всем</vt:lpstr>
      <vt:lpstr>Когда и в какой стране зародился художественный стиль барокко?</vt:lpstr>
      <vt:lpstr>В Италии   </vt:lpstr>
      <vt:lpstr>Каково значение слова   «барокко»?</vt:lpstr>
      <vt:lpstr>«Неправильный», «искажённый», «причудливый», «жемчужина  страной формы».</vt:lpstr>
      <vt:lpstr>Какова идея стиля   барокко?</vt:lpstr>
      <vt:lpstr>Крах гуманизма,   обращение к религии   и мистике?</vt:lpstr>
      <vt:lpstr>Перечислите   характерные черты   архитектуры   стиля барокко.</vt:lpstr>
      <vt:lpstr>Зрелищность,  сложность,   постройки «искривлялись»,   выступы и углубления,   много колонн;   снаружи и внутри крупный и сложный декор.</vt:lpstr>
      <vt:lpstr>Чем известна церковь Сан-Карло алле Куатро Фонтане в Риме?</vt:lpstr>
      <vt:lpstr>Наиболее яркий образец стиля барокко</vt:lpstr>
      <vt:lpstr>Перечислите   характерные черты   живописи   стиля барокко.</vt:lpstr>
      <vt:lpstr>Динамика,   контраст,   плавность линий,   иллюзорно объёмные формы,  драматизм («театральное» освещение).</vt:lpstr>
      <vt:lpstr>Чем необычна роспись сводов в церкви Сант-Иньяцио в Риме? </vt:lpstr>
      <vt:lpstr>Роспись потолка создает ощущение купола.</vt:lpstr>
      <vt:lpstr>Что такое  «театральное  освещение?»</vt:lpstr>
      <vt:lpstr>Свет, изображённый мастером, подобно свету прожекторов на сцене, выхватывает из тьмы фрагменты картины, наиболее важные для восприятия.</vt:lpstr>
      <vt:lpstr>Перечислите   характерные черты   скульптуры   стиля барокко.</vt:lpstr>
      <vt:lpstr>Позы и жесты персонажей динамичны, выразительны и условны,   легкость и красота волос,  фигурки пýтти,  много складок в одежде.</vt:lpstr>
      <vt:lpstr>Алтарь Луиджи Гонзага в церкви Сант-Иньяцио в Риме.  Кто такие путти?</vt:lpstr>
      <vt:lpstr>Путти –  амуры.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и красота в искусстве Нидерландов</dc:title>
  <dc:creator>Lenovo</dc:creator>
  <cp:lastModifiedBy>Lenovo</cp:lastModifiedBy>
  <cp:revision>44</cp:revision>
  <dcterms:created xsi:type="dcterms:W3CDTF">2021-03-14T01:31:20Z</dcterms:created>
  <dcterms:modified xsi:type="dcterms:W3CDTF">2021-03-30T23:11:06Z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