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319" r:id="rId6"/>
    <p:sldId id="331" r:id="rId7"/>
    <p:sldId id="332" r:id="rId8"/>
    <p:sldId id="278" r:id="rId9"/>
    <p:sldId id="287" r:id="rId10"/>
    <p:sldId id="333" r:id="rId11"/>
    <p:sldId id="325" r:id="rId12"/>
    <p:sldId id="334" r:id="rId13"/>
    <p:sldId id="308" r:id="rId14"/>
    <p:sldId id="318" r:id="rId15"/>
    <p:sldId id="326" r:id="rId16"/>
    <p:sldId id="321" r:id="rId17"/>
    <p:sldId id="327" r:id="rId18"/>
    <p:sldId id="335" r:id="rId19"/>
    <p:sldId id="338" r:id="rId20"/>
    <p:sldId id="337" r:id="rId21"/>
    <p:sldId id="336" r:id="rId22"/>
    <p:sldId id="339" r:id="rId23"/>
    <p:sldId id="340" r:id="rId24"/>
    <p:sldId id="343" r:id="rId25"/>
    <p:sldId id="342" r:id="rId26"/>
    <p:sldId id="344" r:id="rId27"/>
    <p:sldId id="345" r:id="rId28"/>
    <p:sldId id="346" r:id="rId29"/>
    <p:sldId id="296" r:id="rId30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656FCA0-5DD7-4C04-AB1C-F854BAC2737F}">
          <p14:sldIdLst>
            <p14:sldId id="256"/>
            <p14:sldId id="319"/>
            <p14:sldId id="331"/>
            <p14:sldId id="332"/>
            <p14:sldId id="278"/>
            <p14:sldId id="287"/>
            <p14:sldId id="333"/>
            <p14:sldId id="325"/>
            <p14:sldId id="334"/>
            <p14:sldId id="308"/>
            <p14:sldId id="318"/>
            <p14:sldId id="326"/>
            <p14:sldId id="321"/>
            <p14:sldId id="327"/>
            <p14:sldId id="335"/>
            <p14:sldId id="338"/>
            <p14:sldId id="337"/>
            <p14:sldId id="336"/>
            <p14:sldId id="339"/>
            <p14:sldId id="340"/>
            <p14:sldId id="343"/>
            <p14:sldId id="342"/>
            <p14:sldId id="344"/>
            <p14:sldId id="345"/>
            <p14:sldId id="346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>
      <p:cViewPr varScale="1">
        <p:scale>
          <a:sx n="88" d="100"/>
          <a:sy n="88" d="100"/>
        </p:scale>
        <p:origin x="86" y="1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Альтернатив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9100120" cy="2337048"/>
          </a:xfrm>
        </p:spPr>
        <p:txBody>
          <a:bodyPr rtlCol="0"/>
          <a:lstStyle/>
          <a:p>
            <a:pPr algn="ctr"/>
            <a:r>
              <a:rPr lang="ru-RU" sz="6600" b="1" dirty="0" smtClean="0"/>
              <a:t>Титаны </a:t>
            </a:r>
            <a:br>
              <a:rPr lang="ru-RU" sz="6600" b="1" dirty="0" smtClean="0"/>
            </a:br>
            <a:r>
              <a:rPr lang="ru-RU" sz="6600" b="1" dirty="0" smtClean="0"/>
              <a:t>Возрождения</a:t>
            </a:r>
            <a:endParaRPr lang="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980" y="4876800"/>
            <a:ext cx="7776864" cy="990600"/>
          </a:xfrm>
        </p:spPr>
        <p:txBody>
          <a:bodyPr rtlCol="0">
            <a:normAutofit/>
          </a:bodyPr>
          <a:lstStyle/>
          <a:p>
            <a:pPr algn="ctr" rtl="0"/>
            <a:r>
              <a:rPr lang="ru" sz="4800" dirty="0" smtClean="0">
                <a:solidFill>
                  <a:srgbClr val="96B86B"/>
                </a:solidFill>
              </a:rPr>
              <a:t>Итоги Урока</a:t>
            </a:r>
            <a:endParaRPr lang="ru" sz="4800" dirty="0">
              <a:solidFill>
                <a:srgbClr val="96B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916832"/>
            <a:ext cx="9937104" cy="2286000"/>
          </a:xfrm>
        </p:spPr>
        <p:txBody>
          <a:bodyPr>
            <a:noAutofit/>
          </a:bodyPr>
          <a:lstStyle/>
          <a:p>
            <a:pPr lvl="0" algn="ctr"/>
            <a:r>
              <a:rPr lang="ru-RU" sz="5400" dirty="0" smtClean="0"/>
              <a:t>Что такое «нон-</a:t>
            </a:r>
            <a:r>
              <a:rPr lang="ru-RU" sz="5400" dirty="0" err="1" smtClean="0"/>
              <a:t>финито</a:t>
            </a:r>
            <a:r>
              <a:rPr lang="ru-RU" sz="5400" dirty="0" smtClean="0"/>
              <a:t>»?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8457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196752"/>
            <a:ext cx="9937104" cy="4248472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Нон-</a:t>
            </a:r>
            <a:r>
              <a:rPr lang="ru-RU" dirty="0" err="1"/>
              <a:t>финито</a:t>
            </a:r>
            <a:r>
              <a:rPr lang="ru-RU" dirty="0"/>
              <a:t> (неоконченное) – художественный прием, заключался во взаимодействии изображения и необработанной массы скульптурного материала, использовался Микеланджело.</a:t>
            </a:r>
          </a:p>
        </p:txBody>
      </p:sp>
    </p:spTree>
    <p:extLst>
      <p:ext uri="{BB962C8B-B14F-4D97-AF65-F5344CB8AC3E}">
        <p14:creationId xmlns:p14="http://schemas.microsoft.com/office/powerpoint/2010/main" val="64229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916832"/>
            <a:ext cx="9937104" cy="2286000"/>
          </a:xfrm>
        </p:spPr>
        <p:txBody>
          <a:bodyPr>
            <a:noAutofit/>
          </a:bodyPr>
          <a:lstStyle/>
          <a:p>
            <a:pPr lvl="0" algn="ctr"/>
            <a:r>
              <a:rPr lang="ru-RU" sz="5400" dirty="0" smtClean="0"/>
              <a:t>Кого называли</a:t>
            </a:r>
            <a:br>
              <a:rPr lang="ru-RU" sz="5400" dirty="0" smtClean="0"/>
            </a:br>
            <a:r>
              <a:rPr lang="ru-RU" sz="5400" dirty="0" smtClean="0"/>
              <a:t> «мастером </a:t>
            </a:r>
            <a:r>
              <a:rPr lang="ru-RU" sz="5400" dirty="0" err="1" smtClean="0"/>
              <a:t>ясноликих</a:t>
            </a:r>
            <a:r>
              <a:rPr lang="ru-RU" sz="5400" dirty="0" smtClean="0"/>
              <a:t> мадонн»?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32428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33" y="1124744"/>
            <a:ext cx="5040560" cy="3744416"/>
          </a:xfrm>
        </p:spPr>
        <p:txBody>
          <a:bodyPr rtlCol="0"/>
          <a:lstStyle/>
          <a:p>
            <a:pPr lvl="0" algn="ctr"/>
            <a:r>
              <a:rPr lang="ru-RU" sz="6000" dirty="0" smtClean="0"/>
              <a:t>Рафаэль</a:t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>Санти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Ф</a:t>
            </a:r>
            <a:endParaRPr lang="en-US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6" b="7676"/>
          <a:stretch>
            <a:fillRect/>
          </a:stretch>
        </p:blipFill>
        <p:spPr>
          <a:xfrm>
            <a:off x="6094413" y="260350"/>
            <a:ext cx="5486400" cy="6337300"/>
          </a:xfrm>
        </p:spPr>
      </p:pic>
    </p:spTree>
    <p:extLst>
      <p:ext uri="{BB962C8B-B14F-4D97-AF65-F5344CB8AC3E}">
        <p14:creationId xmlns:p14="http://schemas.microsoft.com/office/powerpoint/2010/main" val="357953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33" y="685800"/>
            <a:ext cx="5040560" cy="4759424"/>
          </a:xfrm>
        </p:spPr>
        <p:txBody>
          <a:bodyPr rtlCol="0"/>
          <a:lstStyle/>
          <a:p>
            <a:pPr lvl="0" algn="ctr"/>
            <a:r>
              <a:rPr lang="ru-RU" sz="6000" dirty="0" smtClean="0"/>
              <a:t>Как называется работа </a:t>
            </a:r>
            <a:br>
              <a:rPr lang="ru-RU" sz="6000" dirty="0" smtClean="0"/>
            </a:br>
            <a:r>
              <a:rPr lang="ru-RU" sz="6000" dirty="0" smtClean="0"/>
              <a:t>и кто ее автор?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Ф</a:t>
            </a:r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r="9197"/>
          <a:stretch>
            <a:fillRect/>
          </a:stretch>
        </p:blipFill>
        <p:spPr>
          <a:xfrm>
            <a:off x="5446713" y="685800"/>
            <a:ext cx="6742112" cy="5486400"/>
          </a:xfrm>
        </p:spPr>
      </p:pic>
    </p:spTree>
    <p:extLst>
      <p:ext uri="{BB962C8B-B14F-4D97-AF65-F5344CB8AC3E}">
        <p14:creationId xmlns:p14="http://schemas.microsoft.com/office/powerpoint/2010/main" val="6543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33" y="685800"/>
            <a:ext cx="5040560" cy="4759424"/>
          </a:xfrm>
        </p:spPr>
        <p:txBody>
          <a:bodyPr rtlCol="0"/>
          <a:lstStyle/>
          <a:p>
            <a:pPr lvl="0" algn="ctr"/>
            <a:r>
              <a:rPr lang="ru-RU" sz="6000" dirty="0" smtClean="0"/>
              <a:t>Фреска «Афинская школа»</a:t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>Рафаэль Санти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Ф</a:t>
            </a:r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r="9197"/>
          <a:stretch>
            <a:fillRect/>
          </a:stretch>
        </p:blipFill>
        <p:spPr>
          <a:xfrm>
            <a:off x="5446713" y="685800"/>
            <a:ext cx="6742112" cy="5486400"/>
          </a:xfrm>
        </p:spPr>
      </p:pic>
    </p:spTree>
    <p:extLst>
      <p:ext uri="{BB962C8B-B14F-4D97-AF65-F5344CB8AC3E}">
        <p14:creationId xmlns:p14="http://schemas.microsoft.com/office/powerpoint/2010/main" val="38132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33" y="685800"/>
            <a:ext cx="5040560" cy="4759424"/>
          </a:xfrm>
        </p:spPr>
        <p:txBody>
          <a:bodyPr rtlCol="0"/>
          <a:lstStyle/>
          <a:p>
            <a:pPr lvl="0" algn="ctr"/>
            <a:r>
              <a:rPr lang="ru-RU" sz="6000" dirty="0" smtClean="0"/>
              <a:t>Как называется работа </a:t>
            </a:r>
            <a:br>
              <a:rPr lang="ru-RU" sz="6000" dirty="0" smtClean="0"/>
            </a:br>
            <a:r>
              <a:rPr lang="ru-RU" sz="6000" dirty="0" smtClean="0"/>
              <a:t>и кто ее автор?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Ф</a:t>
            </a:r>
            <a:endParaRPr lang="en-US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7" b="11657"/>
          <a:stretch>
            <a:fillRect/>
          </a:stretch>
        </p:blipFill>
        <p:spPr>
          <a:xfrm>
            <a:off x="6094413" y="0"/>
            <a:ext cx="5486400" cy="6669088"/>
          </a:xfrm>
        </p:spPr>
      </p:pic>
    </p:spTree>
    <p:extLst>
      <p:ext uri="{BB962C8B-B14F-4D97-AF65-F5344CB8AC3E}">
        <p14:creationId xmlns:p14="http://schemas.microsoft.com/office/powerpoint/2010/main" val="249882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33" y="685800"/>
            <a:ext cx="5040560" cy="5695528"/>
          </a:xfrm>
        </p:spPr>
        <p:txBody>
          <a:bodyPr rtlCol="0"/>
          <a:lstStyle/>
          <a:p>
            <a:pPr lvl="0" algn="ctr"/>
            <a:r>
              <a:rPr lang="ru-RU" sz="5400" dirty="0" smtClean="0"/>
              <a:t>Картина «Мадонна в гроте»</a:t>
            </a:r>
            <a:br>
              <a:rPr lang="ru-RU" sz="5400" dirty="0" smtClean="0"/>
            </a:br>
            <a:r>
              <a:rPr lang="ru-RU" sz="5400" dirty="0" smtClean="0"/>
              <a:t>(«Мадонна в скалах»)</a:t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>Леонардо да Винчи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Ф</a:t>
            </a:r>
            <a:endParaRPr lang="en-US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7" b="11657"/>
          <a:stretch>
            <a:fillRect/>
          </a:stretch>
        </p:blipFill>
        <p:spPr>
          <a:xfrm>
            <a:off x="6094413" y="0"/>
            <a:ext cx="5486400" cy="6669088"/>
          </a:xfrm>
        </p:spPr>
      </p:pic>
    </p:spTree>
    <p:extLst>
      <p:ext uri="{BB962C8B-B14F-4D97-AF65-F5344CB8AC3E}">
        <p14:creationId xmlns:p14="http://schemas.microsoft.com/office/powerpoint/2010/main" val="37928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33" y="685800"/>
            <a:ext cx="4432919" cy="4759424"/>
          </a:xfrm>
        </p:spPr>
        <p:txBody>
          <a:bodyPr rtlCol="0"/>
          <a:lstStyle/>
          <a:p>
            <a:pPr lvl="0" algn="ctr"/>
            <a:r>
              <a:rPr lang="ru-RU" sz="6000" dirty="0" smtClean="0"/>
              <a:t>Как называется работа </a:t>
            </a:r>
            <a:br>
              <a:rPr lang="ru-RU" sz="6000" dirty="0" smtClean="0"/>
            </a:br>
            <a:r>
              <a:rPr lang="ru-RU" sz="6000" dirty="0" smtClean="0"/>
              <a:t>и кто ее автор?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Ф</a:t>
            </a:r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" b="1921"/>
          <a:stretch>
            <a:fillRect/>
          </a:stretch>
        </p:blipFill>
        <p:spPr>
          <a:xfrm>
            <a:off x="4799013" y="1844675"/>
            <a:ext cx="7389812" cy="3313113"/>
          </a:xfrm>
        </p:spPr>
      </p:pic>
    </p:spTree>
    <p:extLst>
      <p:ext uri="{BB962C8B-B14F-4D97-AF65-F5344CB8AC3E}">
        <p14:creationId xmlns:p14="http://schemas.microsoft.com/office/powerpoint/2010/main" val="346470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33" y="685800"/>
            <a:ext cx="4432919" cy="4759424"/>
          </a:xfrm>
        </p:spPr>
        <p:txBody>
          <a:bodyPr rtlCol="0"/>
          <a:lstStyle/>
          <a:p>
            <a:pPr lvl="0" algn="ctr"/>
            <a:r>
              <a:rPr lang="ru-RU" sz="5400" dirty="0" smtClean="0"/>
              <a:t>Фреска «Сотворение Адама»</a:t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4400" dirty="0" smtClean="0"/>
              <a:t>Микеланджело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Ф</a:t>
            </a:r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" b="2491"/>
          <a:stretch>
            <a:fillRect/>
          </a:stretch>
        </p:blipFill>
        <p:spPr>
          <a:xfrm>
            <a:off x="4875213" y="1628775"/>
            <a:ext cx="7313612" cy="3240088"/>
          </a:xfrm>
        </p:spPr>
      </p:pic>
    </p:spTree>
    <p:extLst>
      <p:ext uri="{BB962C8B-B14F-4D97-AF65-F5344CB8AC3E}">
        <p14:creationId xmlns:p14="http://schemas.microsoft.com/office/powerpoint/2010/main" val="256681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3813" y="2060848"/>
            <a:ext cx="9937104" cy="2286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6000" b="1" dirty="0" smtClean="0"/>
              <a:t>Назовите временные рамки Высокого Возрождения?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47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33" y="685800"/>
            <a:ext cx="4432919" cy="4759424"/>
          </a:xfrm>
        </p:spPr>
        <p:txBody>
          <a:bodyPr rtlCol="0"/>
          <a:lstStyle/>
          <a:p>
            <a:pPr lvl="0" algn="ctr"/>
            <a:r>
              <a:rPr lang="ru-RU" sz="6000" dirty="0" smtClean="0"/>
              <a:t>Как называется работа </a:t>
            </a:r>
            <a:br>
              <a:rPr lang="ru-RU" sz="6000" dirty="0" smtClean="0"/>
            </a:br>
            <a:r>
              <a:rPr lang="ru-RU" sz="6000" dirty="0" smtClean="0"/>
              <a:t>и кто ее автор?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Ф</a:t>
            </a:r>
            <a:endParaRPr lang="en-US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" b="5317"/>
          <a:stretch>
            <a:fillRect/>
          </a:stretch>
        </p:blipFill>
        <p:spPr>
          <a:xfrm>
            <a:off x="4799013" y="1700213"/>
            <a:ext cx="7389812" cy="3673475"/>
          </a:xfrm>
        </p:spPr>
      </p:pic>
    </p:spTree>
    <p:extLst>
      <p:ext uri="{BB962C8B-B14F-4D97-AF65-F5344CB8AC3E}">
        <p14:creationId xmlns:p14="http://schemas.microsoft.com/office/powerpoint/2010/main" val="91726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33" y="685800"/>
            <a:ext cx="4432919" cy="4759424"/>
          </a:xfrm>
        </p:spPr>
        <p:txBody>
          <a:bodyPr rtlCol="0"/>
          <a:lstStyle/>
          <a:p>
            <a:pPr lvl="0" algn="ctr"/>
            <a:r>
              <a:rPr lang="ru-RU" sz="6000" dirty="0" smtClean="0"/>
              <a:t>Фреска «Тайная вечеря» Леонардо да Винчи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Ф</a:t>
            </a:r>
            <a:endParaRPr lang="en-US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" b="5317"/>
          <a:stretch>
            <a:fillRect/>
          </a:stretch>
        </p:blipFill>
        <p:spPr>
          <a:xfrm>
            <a:off x="4799013" y="1700213"/>
            <a:ext cx="7389812" cy="3673475"/>
          </a:xfrm>
        </p:spPr>
      </p:pic>
    </p:spTree>
    <p:extLst>
      <p:ext uri="{BB962C8B-B14F-4D97-AF65-F5344CB8AC3E}">
        <p14:creationId xmlns:p14="http://schemas.microsoft.com/office/powerpoint/2010/main" val="252655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33" y="685800"/>
            <a:ext cx="4432919" cy="4759424"/>
          </a:xfrm>
        </p:spPr>
        <p:txBody>
          <a:bodyPr rtlCol="0"/>
          <a:lstStyle/>
          <a:p>
            <a:pPr lvl="0" algn="ctr"/>
            <a:r>
              <a:rPr lang="ru-RU" sz="6000" dirty="0" smtClean="0"/>
              <a:t>Как называется работа </a:t>
            </a:r>
            <a:br>
              <a:rPr lang="ru-RU" sz="6000" dirty="0" smtClean="0"/>
            </a:br>
            <a:r>
              <a:rPr lang="ru-RU" sz="6000" dirty="0" smtClean="0"/>
              <a:t>и кто ее автор?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Ф</a:t>
            </a:r>
            <a:endParaRPr lang="en-US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" b="2591"/>
          <a:stretch>
            <a:fillRect/>
          </a:stretch>
        </p:blipFill>
        <p:spPr>
          <a:xfrm>
            <a:off x="6381750" y="-15875"/>
            <a:ext cx="5184775" cy="6669088"/>
          </a:xfrm>
        </p:spPr>
      </p:pic>
    </p:spTree>
    <p:extLst>
      <p:ext uri="{BB962C8B-B14F-4D97-AF65-F5344CB8AC3E}">
        <p14:creationId xmlns:p14="http://schemas.microsoft.com/office/powerpoint/2010/main" val="404322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32" y="685800"/>
            <a:ext cx="4792959" cy="4759424"/>
          </a:xfrm>
        </p:spPr>
        <p:txBody>
          <a:bodyPr rtlCol="0"/>
          <a:lstStyle/>
          <a:p>
            <a:pPr lvl="0" algn="ctr"/>
            <a:r>
              <a:rPr lang="ru-RU" sz="5400" dirty="0" smtClean="0"/>
              <a:t>Картина «Сикстинская мадонна»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>Рафаэль Санти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Ф</a:t>
            </a:r>
            <a:endParaRPr lang="en-US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" b="2591"/>
          <a:stretch>
            <a:fillRect/>
          </a:stretch>
        </p:blipFill>
        <p:spPr>
          <a:xfrm>
            <a:off x="6381750" y="-15875"/>
            <a:ext cx="5184775" cy="6669088"/>
          </a:xfrm>
        </p:spPr>
      </p:pic>
    </p:spTree>
    <p:extLst>
      <p:ext uri="{BB962C8B-B14F-4D97-AF65-F5344CB8AC3E}">
        <p14:creationId xmlns:p14="http://schemas.microsoft.com/office/powerpoint/2010/main" val="91960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1" y="1124744"/>
            <a:ext cx="5328592" cy="3816424"/>
          </a:xfrm>
        </p:spPr>
        <p:txBody>
          <a:bodyPr rtlCol="0"/>
          <a:lstStyle/>
          <a:p>
            <a:pPr lvl="0" algn="ctr"/>
            <a:r>
              <a:rPr lang="ru-RU" sz="6000" dirty="0"/>
              <a:t>Как называется работа </a:t>
            </a:r>
            <a:br>
              <a:rPr lang="ru-RU" sz="6000" dirty="0"/>
            </a:br>
            <a:r>
              <a:rPr lang="ru-RU" sz="6000" dirty="0"/>
              <a:t>и кто ее автор?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Ф</a:t>
            </a:r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0" b="8410"/>
          <a:stretch>
            <a:fillRect/>
          </a:stretch>
        </p:blipFill>
        <p:spPr>
          <a:xfrm>
            <a:off x="6094413" y="0"/>
            <a:ext cx="5486400" cy="6669088"/>
          </a:xfrm>
        </p:spPr>
      </p:pic>
    </p:spTree>
    <p:extLst>
      <p:ext uri="{BB962C8B-B14F-4D97-AF65-F5344CB8AC3E}">
        <p14:creationId xmlns:p14="http://schemas.microsoft.com/office/powerpoint/2010/main" val="262872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1" y="685800"/>
            <a:ext cx="5328592" cy="4759424"/>
          </a:xfrm>
        </p:spPr>
        <p:txBody>
          <a:bodyPr rtlCol="0"/>
          <a:lstStyle/>
          <a:p>
            <a:pPr lvl="0" algn="ctr"/>
            <a:r>
              <a:rPr lang="ru-RU" sz="6000" dirty="0" smtClean="0"/>
              <a:t>Картина «</a:t>
            </a:r>
            <a:r>
              <a:rPr lang="ru-RU" sz="6000" dirty="0" err="1" smtClean="0"/>
              <a:t>Мона</a:t>
            </a:r>
            <a:r>
              <a:rPr lang="ru-RU" sz="6000" dirty="0" smtClean="0"/>
              <a:t> Лиза» («Джоконда»)</a:t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>Леонардо да Винчи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Ф</a:t>
            </a:r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0" b="8410"/>
          <a:stretch>
            <a:fillRect/>
          </a:stretch>
        </p:blipFill>
        <p:spPr>
          <a:xfrm>
            <a:off x="6094413" y="0"/>
            <a:ext cx="5486400" cy="6669088"/>
          </a:xfrm>
        </p:spPr>
      </p:pic>
    </p:spTree>
    <p:extLst>
      <p:ext uri="{BB962C8B-B14F-4D97-AF65-F5344CB8AC3E}">
        <p14:creationId xmlns:p14="http://schemas.microsoft.com/office/powerpoint/2010/main" val="237544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1472952"/>
          </a:xfrm>
        </p:spPr>
        <p:txBody>
          <a:bodyPr rtlCol="0"/>
          <a:lstStyle/>
          <a:p>
            <a:pPr algn="ctr" rtl="0"/>
            <a:r>
              <a:rPr lang="ru-RU" sz="8800" dirty="0" smtClean="0"/>
              <a:t>МОЛОДЦЫ</a:t>
            </a:r>
            <a:r>
              <a:rPr lang="ru" sz="8800" dirty="0" smtClean="0"/>
              <a:t>!</a:t>
            </a:r>
            <a:endParaRPr lang="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980" y="3933056"/>
            <a:ext cx="7776864" cy="1934344"/>
          </a:xfrm>
        </p:spPr>
        <p:txBody>
          <a:bodyPr rtlCol="0">
            <a:noAutofit/>
          </a:bodyPr>
          <a:lstStyle/>
          <a:p>
            <a:pPr algn="ctr" rtl="0"/>
            <a:r>
              <a:rPr lang="ru" sz="6000" dirty="0" smtClean="0">
                <a:solidFill>
                  <a:srgbClr val="96B86B"/>
                </a:solidFill>
              </a:rPr>
              <a:t>Спасибо за участие!</a:t>
            </a:r>
            <a:endParaRPr lang="ru" sz="6000" dirty="0">
              <a:solidFill>
                <a:srgbClr val="96B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1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3813" y="2060848"/>
            <a:ext cx="9937104" cy="2286000"/>
          </a:xfrm>
        </p:spPr>
        <p:txBody>
          <a:bodyPr>
            <a:normAutofit/>
          </a:bodyPr>
          <a:lstStyle/>
          <a:p>
            <a:pPr lvl="0" algn="ctr"/>
            <a:r>
              <a:rPr lang="ru-RU" dirty="0" smtClean="0"/>
              <a:t>Высокое Возрождение – </a:t>
            </a:r>
            <a:br>
              <a:rPr lang="ru-RU" dirty="0" smtClean="0"/>
            </a:br>
            <a:r>
              <a:rPr lang="ru-RU" dirty="0" smtClean="0"/>
              <a:t>конец </a:t>
            </a:r>
            <a:r>
              <a:rPr lang="en-US" dirty="0"/>
              <a:t>XV</a:t>
            </a:r>
            <a:r>
              <a:rPr lang="ru-RU" dirty="0"/>
              <a:t> века – конец 20-х годов </a:t>
            </a:r>
            <a:r>
              <a:rPr lang="en-US" dirty="0"/>
              <a:t>XVI</a:t>
            </a:r>
            <a:r>
              <a:rPr lang="ru-RU" dirty="0"/>
              <a:t> в.</a:t>
            </a:r>
          </a:p>
        </p:txBody>
      </p:sp>
    </p:spTree>
    <p:extLst>
      <p:ext uri="{BB962C8B-B14F-4D97-AF65-F5344CB8AC3E}">
        <p14:creationId xmlns:p14="http://schemas.microsoft.com/office/powerpoint/2010/main" val="40323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3813" y="2060848"/>
            <a:ext cx="9937104" cy="22860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Итальянский живописец, скульптор, архитектор, инженер, ученый</a:t>
            </a:r>
            <a:r>
              <a:rPr lang="ru-RU" dirty="0" smtClean="0"/>
              <a:t>. О ком идет речь?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69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1628800"/>
            <a:ext cx="5040560" cy="3744416"/>
          </a:xfrm>
        </p:spPr>
        <p:txBody>
          <a:bodyPr rtlCol="0"/>
          <a:lstStyle/>
          <a:p>
            <a:pPr algn="ctr"/>
            <a:r>
              <a:rPr lang="ru-RU" sz="6000" dirty="0" smtClean="0"/>
              <a:t>Леонардо да Винчи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r="1214"/>
          <a:stretch>
            <a:fillRect/>
          </a:stretch>
        </p:blipFill>
        <p:spPr>
          <a:xfrm>
            <a:off x="6094413" y="549275"/>
            <a:ext cx="5486400" cy="5622925"/>
          </a:xfrm>
        </p:spPr>
      </p:pic>
    </p:spTree>
    <p:extLst>
      <p:ext uri="{BB962C8B-B14F-4D97-AF65-F5344CB8AC3E}">
        <p14:creationId xmlns:p14="http://schemas.microsoft.com/office/powerpoint/2010/main" val="419047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1752600"/>
            <a:ext cx="10369152" cy="2252464"/>
          </a:xfrm>
        </p:spPr>
        <p:txBody>
          <a:bodyPr rtlCol="0">
            <a:normAutofit/>
          </a:bodyPr>
          <a:lstStyle/>
          <a:p>
            <a:pPr algn="ctr"/>
            <a:r>
              <a:rPr lang="ru-RU" sz="6600" dirty="0" smtClean="0"/>
              <a:t>Что такое сфумато?</a:t>
            </a:r>
            <a:endParaRPr lang="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1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1752600"/>
            <a:ext cx="10369152" cy="3332584"/>
          </a:xfrm>
        </p:spPr>
        <p:txBody>
          <a:bodyPr rtlCol="0">
            <a:normAutofit/>
          </a:bodyPr>
          <a:lstStyle/>
          <a:p>
            <a:pPr algn="ctr"/>
            <a:r>
              <a:rPr lang="ru-RU" dirty="0" err="1"/>
              <a:t>Сфума́то</a:t>
            </a:r>
            <a:r>
              <a:rPr lang="ru-RU" dirty="0"/>
              <a:t> (задымление) – смягчение контуров для создания воздушности и легкости, впервые </a:t>
            </a:r>
            <a:r>
              <a:rPr lang="ru-RU" dirty="0" smtClean="0"/>
              <a:t>прием использовал </a:t>
            </a:r>
            <a:r>
              <a:rPr lang="ru-RU" dirty="0"/>
              <a:t>Леонардо да Винчи.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41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1628800"/>
            <a:ext cx="5040560" cy="3744416"/>
          </a:xfrm>
        </p:spPr>
        <p:txBody>
          <a:bodyPr rtlCol="0"/>
          <a:lstStyle/>
          <a:p>
            <a:pPr algn="ctr"/>
            <a:r>
              <a:rPr lang="ru-RU" sz="6000" dirty="0" smtClean="0"/>
              <a:t>Кто изображен на портрете?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3" b="68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543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2204864"/>
            <a:ext cx="5040560" cy="1872208"/>
          </a:xfrm>
        </p:spPr>
        <p:txBody>
          <a:bodyPr rtlCol="0"/>
          <a:lstStyle/>
          <a:p>
            <a:pPr algn="ctr"/>
            <a:r>
              <a:rPr lang="ru-RU" sz="4800" b="1" dirty="0"/>
              <a:t>Микеланджело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err="1" smtClean="0"/>
              <a:t>Буонарро́ти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3" b="68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281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 дерева 16 х 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716_TF02801115" id="{CF60D1E3-8455-48F0-89F3-AB9F4607186E}" vid="{583FBC2F-3DFE-45F3-9FD2-0C052D3F6C88}"/>
    </a:ext>
  </a:extLst>
</a:theme>
</file>

<file path=ppt/theme/theme2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текстурой дерева (широкоэкранный формат)</Template>
  <TotalTime>236</TotalTime>
  <Words>164</Words>
  <Application>Microsoft Office PowerPoint</Application>
  <PresentationFormat>Произвольный</PresentationFormat>
  <Paragraphs>41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Century</vt:lpstr>
      <vt:lpstr>Текстура дерева 16 х 9</vt:lpstr>
      <vt:lpstr>Титаны  Возрождения</vt:lpstr>
      <vt:lpstr>Назовите временные рамки Высокого Возрождения? </vt:lpstr>
      <vt:lpstr>Высокое Возрождение –  конец XV века – конец 20-х годов XVI в.</vt:lpstr>
      <vt:lpstr>Итальянский живописец, скульптор, архитектор, инженер, ученый. О ком идет речь?</vt:lpstr>
      <vt:lpstr>Леонардо да Винчи   </vt:lpstr>
      <vt:lpstr>Что такое сфумато?</vt:lpstr>
      <vt:lpstr>Сфума́то (задымление) – смягчение контуров для создания воздушности и легкости, впервые прием использовал Леонардо да Винчи.</vt:lpstr>
      <vt:lpstr>Кто изображен на портрете?  </vt:lpstr>
      <vt:lpstr>Микеланджело   Буонарро́ти </vt:lpstr>
      <vt:lpstr>Что такое «нон-финито»? </vt:lpstr>
      <vt:lpstr>Нон-финито (неоконченное) – художественный прием, заключался во взаимодействии изображения и необработанной массы скульптурного материала, использовался Микеланджело.</vt:lpstr>
      <vt:lpstr>Кого называли  «мастером ясноликих мадонн»?</vt:lpstr>
      <vt:lpstr>Рафаэль  Санти</vt:lpstr>
      <vt:lpstr>Как называется работа  и кто ее автор?</vt:lpstr>
      <vt:lpstr>Фреска «Афинская школа»  Рафаэль Санти</vt:lpstr>
      <vt:lpstr>Как называется работа  и кто ее автор?</vt:lpstr>
      <vt:lpstr>Картина «Мадонна в гроте» («Мадонна в скалах»)  Леонардо да Винчи</vt:lpstr>
      <vt:lpstr>Как называется работа  и кто ее автор?</vt:lpstr>
      <vt:lpstr>Фреска «Сотворение Адама»  Микеланджело</vt:lpstr>
      <vt:lpstr>Как называется работа  и кто ее автор?</vt:lpstr>
      <vt:lpstr>Фреска «Тайная вечеря» Леонардо да Винчи</vt:lpstr>
      <vt:lpstr>Как называется работа  и кто ее автор?</vt:lpstr>
      <vt:lpstr>Картина «Сикстинская мадонна»  Рафаэль Санти</vt:lpstr>
      <vt:lpstr>Как называется работа  и кто ее автор?</vt:lpstr>
      <vt:lpstr>Картина «Мона Лиза» («Джоконда»)  Леонардо да Винчи</vt:lpstr>
      <vt:lpstr>МОЛОДЦЫ!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Правда и красота в искусстве Нидерландов</dc:title>
  <dc:creator>Lenovo</dc:creator>
  <cp:lastModifiedBy>Lenovo</cp:lastModifiedBy>
  <cp:revision>31</cp:revision>
  <dcterms:created xsi:type="dcterms:W3CDTF">2021-03-14T01:31:20Z</dcterms:created>
  <dcterms:modified xsi:type="dcterms:W3CDTF">2021-03-30T23:14:50Z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